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30"/>
  </p:notesMasterIdLst>
  <p:sldIdLst>
    <p:sldId id="256" r:id="rId2"/>
    <p:sldId id="510" r:id="rId3"/>
    <p:sldId id="595" r:id="rId4"/>
    <p:sldId id="596" r:id="rId5"/>
    <p:sldId id="597" r:id="rId6"/>
    <p:sldId id="598" r:id="rId7"/>
    <p:sldId id="581" r:id="rId8"/>
    <p:sldId id="599" r:id="rId9"/>
    <p:sldId id="580" r:id="rId10"/>
    <p:sldId id="601" r:id="rId11"/>
    <p:sldId id="602" r:id="rId12"/>
    <p:sldId id="603" r:id="rId13"/>
    <p:sldId id="604" r:id="rId14"/>
    <p:sldId id="609" r:id="rId15"/>
    <p:sldId id="610" r:id="rId16"/>
    <p:sldId id="582" r:id="rId17"/>
    <p:sldId id="583" r:id="rId18"/>
    <p:sldId id="584" r:id="rId19"/>
    <p:sldId id="611" r:id="rId20"/>
    <p:sldId id="600" r:id="rId21"/>
    <p:sldId id="605" r:id="rId22"/>
    <p:sldId id="606" r:id="rId23"/>
    <p:sldId id="587" r:id="rId24"/>
    <p:sldId id="589" r:id="rId25"/>
    <p:sldId id="590" r:id="rId26"/>
    <p:sldId id="591" r:id="rId27"/>
    <p:sldId id="594" r:id="rId28"/>
    <p:sldId id="607" r:id="rId29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8F"/>
    <a:srgbClr val="DE9494"/>
    <a:srgbClr val="BADE94"/>
    <a:srgbClr val="CDC08D"/>
    <a:srgbClr val="F0E0A4"/>
    <a:srgbClr val="CE4143"/>
    <a:srgbClr val="999999"/>
    <a:srgbClr val="D97577"/>
    <a:srgbClr val="E1B7BB"/>
    <a:srgbClr val="D4D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0" autoAdjust="0"/>
    <p:restoredTop sz="88592" autoAdjust="0"/>
  </p:normalViewPr>
  <p:slideViewPr>
    <p:cSldViewPr>
      <p:cViewPr varScale="1">
        <p:scale>
          <a:sx n="130" d="100"/>
          <a:sy n="130" d="100"/>
        </p:scale>
        <p:origin x="1384" y="192"/>
      </p:cViewPr>
      <p:guideLst>
        <p:guide orient="horz" pos="180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93253-51AE-4C40-AB6B-AA3A7DF4D210}" type="datetimeFigureOut">
              <a:rPr lang="en-US" smtClean="0"/>
              <a:pPr/>
              <a:t>3/3/24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729AB-B77D-48AE-AA10-D1BD2B4D0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ok yeah there's no such thing as "simultaneously," everything takes time, so there is </a:t>
            </a:r>
            <a:r>
              <a:rPr lang="en-US" i="1" dirty="0"/>
              <a:t>some</a:t>
            </a:r>
            <a:r>
              <a:rPr lang="en-US" i="0" dirty="0"/>
              <a:t> concept of order.</a:t>
            </a:r>
          </a:p>
          <a:p>
            <a:r>
              <a:rPr lang="en-US" i="0" dirty="0"/>
              <a:t>	- but everything in the circuit is Doing Its Thing all the time, in parallel. this is totally different from a flowchart.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you don’t know the answer to that question by now…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43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”bar over C” in the middle one is so hard to get looking right on all platforms, </a:t>
            </a:r>
            <a:r>
              <a:rPr lang="en-US" dirty="0" err="1"/>
              <a:t>aghhglhgl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27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why do we use Y??</a:t>
            </a:r>
            <a:r>
              <a:rPr lang="en-US" baseline="0" dirty="0"/>
              <a:t> Y, indeed</a:t>
            </a:r>
            <a:r>
              <a:rPr lang="mr-IN" baseline="0" dirty="0"/>
              <a:t>…</a:t>
            </a:r>
            <a:r>
              <a:rPr lang="en-US" baseline="0" dirty="0"/>
              <a:t>. ;))))))))))))))))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81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in most programming languages, bitwise XOR is written A^B</a:t>
            </a:r>
          </a:p>
          <a:p>
            <a:r>
              <a:rPr lang="en-US" dirty="0"/>
              <a:t>	- that is NOT "to the power of", it's exclusive OR.</a:t>
            </a:r>
          </a:p>
          <a:p>
            <a:r>
              <a:rPr lang="en-US" dirty="0"/>
              <a:t>	- as far as I know, only calculators use ^ to mean exponents.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93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there are also NOR gates and XNOR gates, and you can guess what they are.</a:t>
            </a:r>
            <a:endParaRPr lang="en-US" dirty="0"/>
          </a:p>
          <a:p>
            <a:r>
              <a:rPr lang="en-US" dirty="0"/>
              <a:t>- there are some low-level</a:t>
            </a:r>
            <a:r>
              <a:rPr lang="en-US" baseline="0" dirty="0"/>
              <a:t> reasons why NAND is preferred in some cases, but all the literature I can find seems to say that modern circuit design just uses "whatever is needed" in most cases</a:t>
            </a:r>
          </a:p>
          <a:p>
            <a:r>
              <a:rPr lang="en-US" baseline="0" dirty="0"/>
              <a:t>	- the hardware designers today are likely working a few levels of abstraction above "picking individual gates" in most cases anyway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0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sorry, no solutions down here… if you’re studying this and aren’t sure about your answers, come ask me or a TA for help!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it's just a really really common mistake so I have to mention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3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78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nothing </a:t>
            </a:r>
            <a:r>
              <a:rPr lang="en-US" i="1" dirty="0"/>
              <a:t>actually</a:t>
            </a:r>
            <a:r>
              <a:rPr lang="en-US" i="0" dirty="0"/>
              <a:t> happens instantly in real life. but this is schematic land!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73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black wires are multi-bit wires, which we won't talk about until next time.</a:t>
            </a:r>
            <a:endParaRPr lang="en-US" dirty="0"/>
          </a:p>
          <a:p>
            <a:r>
              <a:rPr lang="en-US" dirty="0"/>
              <a:t>- blue is actually really useful in some cases, but not actually needed for anything we'll talk about in this course.</a:t>
            </a:r>
          </a:p>
          <a:p>
            <a:r>
              <a:rPr lang="en-US" dirty="0"/>
              <a:t>	- it's tied to the concept of "wires where the direction can change over time"…</a:t>
            </a:r>
          </a:p>
          <a:p>
            <a:r>
              <a:rPr lang="en-US" dirty="0"/>
              <a:t>	- it's a way for multiple producers to share one wire, which is normally a Bad Thing that causes red wires.</a:t>
            </a:r>
          </a:p>
          <a:p>
            <a:r>
              <a:rPr lang="en-US" dirty="0"/>
              <a:t>- grey wires</a:t>
            </a:r>
            <a:r>
              <a:rPr lang="en-US" baseline="0" dirty="0"/>
              <a:t> are unconnected to anything</a:t>
            </a:r>
            <a:r>
              <a:rPr lang="mr-IN" baseline="0" dirty="0"/>
              <a:t>…</a:t>
            </a:r>
            <a:r>
              <a:rPr lang="en-US" baseline="0" dirty="0"/>
              <a:t> just delete </a:t>
            </a:r>
            <a:r>
              <a:rPr lang="en-US" baseline="0" dirty="0" err="1"/>
              <a:t>em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17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you can't have two producers producing different values onto the same wire. </a:t>
            </a:r>
          </a:p>
          <a:p>
            <a:r>
              <a:rPr lang="en-US" dirty="0"/>
              <a:t>- unfortunately, Logisim doesn't simulate</a:t>
            </a:r>
            <a:r>
              <a:rPr lang="en-US" baseline="0" dirty="0"/>
              <a:t> the release of Magic Smoke</a:t>
            </a:r>
          </a:p>
          <a:p>
            <a:r>
              <a:rPr lang="en-US" baseline="0" dirty="0"/>
              <a:t>- what does it mean to AND nothing with nothing?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90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47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learn to copy and paste things </a:t>
            </a:r>
            <a:r>
              <a:rPr lang="en-US" i="1" dirty="0"/>
              <a:t>without</a:t>
            </a:r>
            <a:r>
              <a:rPr lang="en-US" i="0" dirty="0"/>
              <a:t> right-clicking. it saves a lot of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6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there is actually a popular fork of Logisim that can turn a limited set of circuits into HDL code, which can then be “compiled” into either a bitstream for an FPGA (a kind of reprogrammable hardware), or a real honest-to-god integrated circuit design.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silicon is a semiconductor – by default, it's somewhere between conductor and insulator.</a:t>
            </a:r>
          </a:p>
          <a:p>
            <a:r>
              <a:rPr lang="en-US" dirty="0"/>
              <a:t>- it can be "nudged" towards one or the other by either changing it physically (stuffing boron or phosphorous atoms in between the silicon ones) or by applying electrical fields/currents</a:t>
            </a:r>
          </a:p>
          <a:p>
            <a:r>
              <a:rPr lang="en-US" dirty="0"/>
              <a:t>- it's this property that lets us build switches with zero moving parts.</a:t>
            </a:r>
          </a:p>
          <a:p>
            <a:r>
              <a:rPr lang="en-US" dirty="0"/>
              <a:t>- there are many semiconductor materials, but silicon is (currently) the one we build most stuff out of.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90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yes, they print rectangular chips on a round wafer. yes, this means there are partial chips on the edges.</a:t>
            </a:r>
          </a:p>
          <a:p>
            <a:r>
              <a:rPr lang="en-US" dirty="0"/>
              <a:t>	- they just recycle the silicon into the next crystal.</a:t>
            </a:r>
          </a:p>
          <a:p>
            <a:r>
              <a:rPr lang="en-US" dirty="0"/>
              <a:t>	- "then why not grow a rectangular crystal?" cause it's way harder than growing a round one!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6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8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;))))))))))))))))))))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3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it's a </a:t>
            </a:r>
            <a:r>
              <a:rPr lang="en-US" dirty="0" err="1"/>
              <a:t>boolean</a:t>
            </a:r>
            <a:r>
              <a:rPr lang="en-US" dirty="0"/>
              <a:t> NOT!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5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maybe you've programmed schematically before, if you used Scratch or something similar!</a:t>
            </a:r>
          </a:p>
          <a:p>
            <a:r>
              <a:rPr lang="en-US" dirty="0"/>
              <a:t>- text and graphics have their own advantages and disadvantages, and sometimes it's best to use a combination of </a:t>
            </a:r>
            <a:r>
              <a:rPr lang="en-US" i="1" dirty="0"/>
              <a:t>both</a:t>
            </a:r>
          </a:p>
          <a:p>
            <a:r>
              <a:rPr lang="en-US" i="0" dirty="0"/>
              <a:t>	- a graphical description of a system is often easier to understand at a glance</a:t>
            </a:r>
          </a:p>
          <a:p>
            <a:r>
              <a:rPr lang="en-US" i="0" dirty="0"/>
              <a:t>	- graphics are two- or three-dimensional; text is one-dimensional</a:t>
            </a:r>
          </a:p>
          <a:p>
            <a:r>
              <a:rPr lang="en-US" i="0" dirty="0"/>
              <a:t>	- text can be a lot more terse for small or repetitive tasks</a:t>
            </a:r>
          </a:p>
          <a:p>
            <a:r>
              <a:rPr lang="en-US" i="0" dirty="0"/>
              <a:t>	- text is easier to work with for people with visual disabilities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23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wires do not have arrows on them because there is no implied directionality.</a:t>
            </a:r>
          </a:p>
          <a:p>
            <a:r>
              <a:rPr lang="en-US" dirty="0"/>
              <a:t>	- data flows from the producers to the consumers because it must.</a:t>
            </a:r>
          </a:p>
          <a:p>
            <a:r>
              <a:rPr lang="en-US" dirty="0"/>
              <a:t>	- also, the direction of the data flowing through the wires can </a:t>
            </a:r>
            <a:r>
              <a:rPr lang="en-US" i="1" dirty="0"/>
              <a:t>change</a:t>
            </a:r>
            <a:r>
              <a:rPr lang="en-US" i="0" dirty="0"/>
              <a:t> over time.</a:t>
            </a:r>
          </a:p>
          <a:p>
            <a:r>
              <a:rPr lang="en-US" i="0" dirty="0"/>
              <a:t>- inputs tend to be on the left, and outputs tend to be on the right. that way, data flows left-to-right through the circuit.</a:t>
            </a:r>
          </a:p>
          <a:p>
            <a:r>
              <a:rPr lang="en-US" i="0" dirty="0"/>
              <a:t>	- </a:t>
            </a:r>
            <a:r>
              <a:rPr lang="en-US" i="1" dirty="0"/>
              <a:t>tend to be. </a:t>
            </a:r>
            <a:r>
              <a:rPr lang="en-US" i="0" dirty="0"/>
              <a:t>it's just a convention, and we can break that convention. </a:t>
            </a:r>
          </a:p>
          <a:p>
            <a:r>
              <a:rPr lang="en-US" i="0" dirty="0"/>
              <a:t>	- here we have LEDs whose inputs are on the bottom.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5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7645"/>
            <a:ext cx="7772400" cy="14605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/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 (no ani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/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600700"/>
            <a:ext cx="9144000" cy="114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95301"/>
            <a:ext cx="8991600" cy="480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296960"/>
            <a:ext cx="1219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296960"/>
            <a:ext cx="685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/>
  <p:hf hdr="0" dt="0"/>
  <p:txStyles>
    <p:titleStyle>
      <a:lvl1pPr algn="l" defTabSz="82296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GulimChe" pitchFamily="49" charset="-127"/>
          <a:cs typeface="MoolBoran" pitchFamily="34" charset="0"/>
        </a:defRPr>
      </a:lvl1pPr>
    </p:titleStyle>
    <p:bodyStyle>
      <a:lvl1pPr marL="204312" indent="-204312" algn="l" defTabSz="822960" rtl="0" eaLnBrk="1" latinLnBrk="0" hangingPunct="1">
        <a:spcBef>
          <a:spcPts val="0"/>
        </a:spcBef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67" indent="-207170" algn="l" defTabSz="822960" rtl="0" eaLnBrk="1" latinLnBrk="0" hangingPunct="1">
        <a:spcBef>
          <a:spcPts val="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0078" indent="-205740" algn="l" defTabSz="822960" rtl="0" eaLnBrk="1" latinLnBrk="0" hangingPunct="1">
        <a:spcBef>
          <a:spcPts val="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1532" indent="-205740" algn="l" defTabSz="822960" rtl="0" eaLnBrk="1" latinLnBrk="0" hangingPunct="1"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05740" algn="l" defTabSz="822960" rtl="0" eaLnBrk="1" latinLnBrk="0" hangingPunct="1">
        <a:spcBef>
          <a:spcPts val="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8077200" cy="1225021"/>
          </a:xfrm>
        </p:spPr>
        <p:txBody>
          <a:bodyPr/>
          <a:lstStyle/>
          <a:p>
            <a:r>
              <a:rPr lang="en-US" dirty="0">
                <a:latin typeface="+mj-lt"/>
              </a:rPr>
              <a:t>Gates and Wires</a:t>
            </a:r>
            <a:endParaRPr lang="en-US" sz="2400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0447</a:t>
            </a:r>
          </a:p>
          <a:p>
            <a:r>
              <a:rPr lang="en-US" dirty="0"/>
              <a:t>Jarrett Billingsley</a:t>
            </a:r>
          </a:p>
        </p:txBody>
      </p:sp>
    </p:spTree>
    <p:extLst>
      <p:ext uri="{BB962C8B-B14F-4D97-AF65-F5344CB8AC3E}">
        <p14:creationId xmlns:p14="http://schemas.microsoft.com/office/powerpoint/2010/main" val="36120865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E1A1-BBFE-D84B-83CF-9995E566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writing to 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0CAD5-6DD6-A04B-92FC-2F2E06C9E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52457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schematic </a:t>
            </a:r>
            <a:r>
              <a:rPr lang="en-US" dirty="0"/>
              <a:t>is a </a:t>
            </a:r>
            <a:r>
              <a:rPr lang="en-US" i="1" dirty="0"/>
              <a:t>graphical </a:t>
            </a:r>
            <a:r>
              <a:rPr lang="en-US" dirty="0"/>
              <a:t>way to represent systems.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0BBF0-56C5-DA4D-B4BD-D28FAA9D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184D8-89C7-6D4E-8196-DB93024F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E674B2-2CA1-F84D-87F9-67FEE700D4EF}"/>
              </a:ext>
            </a:extLst>
          </p:cNvPr>
          <p:cNvGrpSpPr/>
          <p:nvPr/>
        </p:nvGrpSpPr>
        <p:grpSpPr>
          <a:xfrm>
            <a:off x="462735" y="1560257"/>
            <a:ext cx="2921409" cy="3354643"/>
            <a:chOff x="914400" y="1797682"/>
            <a:chExt cx="2921409" cy="3354643"/>
          </a:xfrm>
        </p:grpSpPr>
        <p:sp>
          <p:nvSpPr>
            <p:cNvPr id="7" name="Terminator 6">
              <a:extLst>
                <a:ext uri="{FF2B5EF4-FFF2-40B4-BE49-F238E27FC236}">
                  <a16:creationId xmlns:a16="http://schemas.microsoft.com/office/drawing/2014/main" id="{421916A5-5A60-CB46-ABC3-E58B2B08662D}"/>
                </a:ext>
              </a:extLst>
            </p:cNvPr>
            <p:cNvSpPr/>
            <p:nvPr/>
          </p:nvSpPr>
          <p:spPr>
            <a:xfrm>
              <a:off x="914400" y="1797682"/>
              <a:ext cx="1295400" cy="457200"/>
            </a:xfrm>
            <a:prstGeom prst="flowChartTerminator">
              <a:avLst/>
            </a:prstGeom>
            <a:solidFill>
              <a:srgbClr val="BADE9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ecision 7">
              <a:extLst>
                <a:ext uri="{FF2B5EF4-FFF2-40B4-BE49-F238E27FC236}">
                  <a16:creationId xmlns:a16="http://schemas.microsoft.com/office/drawing/2014/main" id="{DFB3EBB5-0FE3-7943-A9BD-CA5ADF14777D}"/>
                </a:ext>
              </a:extLst>
            </p:cNvPr>
            <p:cNvSpPr/>
            <p:nvPr/>
          </p:nvSpPr>
          <p:spPr>
            <a:xfrm>
              <a:off x="919316" y="3207774"/>
              <a:ext cx="1295400" cy="457200"/>
            </a:xfrm>
            <a:prstGeom prst="flowChartDecision">
              <a:avLst/>
            </a:prstGeom>
            <a:solidFill>
              <a:srgbClr val="FFE48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rocess 8">
              <a:extLst>
                <a:ext uri="{FF2B5EF4-FFF2-40B4-BE49-F238E27FC236}">
                  <a16:creationId xmlns:a16="http://schemas.microsoft.com/office/drawing/2014/main" id="{CC9DD011-6B66-BA4D-AECF-911D3A953F5E}"/>
                </a:ext>
              </a:extLst>
            </p:cNvPr>
            <p:cNvSpPr/>
            <p:nvPr/>
          </p:nvSpPr>
          <p:spPr>
            <a:xfrm>
              <a:off x="2540409" y="3207774"/>
              <a:ext cx="1295400" cy="457200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rminator 9">
              <a:extLst>
                <a:ext uri="{FF2B5EF4-FFF2-40B4-BE49-F238E27FC236}">
                  <a16:creationId xmlns:a16="http://schemas.microsoft.com/office/drawing/2014/main" id="{355BE250-04F7-D74F-95CA-7E01BE3DDEA2}"/>
                </a:ext>
              </a:extLst>
            </p:cNvPr>
            <p:cNvSpPr/>
            <p:nvPr/>
          </p:nvSpPr>
          <p:spPr>
            <a:xfrm>
              <a:off x="914400" y="4695125"/>
              <a:ext cx="1295400" cy="457200"/>
            </a:xfrm>
            <a:prstGeom prst="flowChartTerminator">
              <a:avLst/>
            </a:prstGeom>
            <a:solidFill>
              <a:srgbClr val="DE949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rocess 10">
              <a:extLst>
                <a:ext uri="{FF2B5EF4-FFF2-40B4-BE49-F238E27FC236}">
                  <a16:creationId xmlns:a16="http://schemas.microsoft.com/office/drawing/2014/main" id="{BF68D918-0F9E-E440-8024-B96EBAA9F52C}"/>
                </a:ext>
              </a:extLst>
            </p:cNvPr>
            <p:cNvSpPr/>
            <p:nvPr/>
          </p:nvSpPr>
          <p:spPr>
            <a:xfrm>
              <a:off x="914400" y="2463113"/>
              <a:ext cx="1295400" cy="457200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rocess 11">
              <a:extLst>
                <a:ext uri="{FF2B5EF4-FFF2-40B4-BE49-F238E27FC236}">
                  <a16:creationId xmlns:a16="http://schemas.microsoft.com/office/drawing/2014/main" id="{1D28072A-1928-384C-92C9-8461359D0EB9}"/>
                </a:ext>
              </a:extLst>
            </p:cNvPr>
            <p:cNvSpPr/>
            <p:nvPr/>
          </p:nvSpPr>
          <p:spPr>
            <a:xfrm>
              <a:off x="914400" y="3952435"/>
              <a:ext cx="1295400" cy="457200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2EB9B06-09E0-7740-8081-BEFF25DF5D0B}"/>
                </a:ext>
              </a:extLst>
            </p:cNvPr>
            <p:cNvCxnSpPr>
              <a:stCxn id="7" idx="2"/>
              <a:endCxn id="11" idx="0"/>
            </p:cNvCxnSpPr>
            <p:nvPr/>
          </p:nvCxnSpPr>
          <p:spPr>
            <a:xfrm>
              <a:off x="1562100" y="2254882"/>
              <a:ext cx="0" cy="2082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F3C6755-5D32-BE4D-98C5-F9238D3D54BB}"/>
                </a:ext>
              </a:extLst>
            </p:cNvPr>
            <p:cNvCxnSpPr>
              <a:cxnSpLocks/>
              <a:stCxn id="11" idx="2"/>
              <a:endCxn id="8" idx="0"/>
            </p:cNvCxnSpPr>
            <p:nvPr/>
          </p:nvCxnSpPr>
          <p:spPr>
            <a:xfrm>
              <a:off x="1562100" y="2920313"/>
              <a:ext cx="4916" cy="2874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ABA4EEF-318F-4143-A0BC-DECDDFF5DB6F}"/>
                </a:ext>
              </a:extLst>
            </p:cNvPr>
            <p:cNvCxnSpPr>
              <a:cxnSpLocks/>
              <a:stCxn id="8" idx="2"/>
              <a:endCxn id="12" idx="0"/>
            </p:cNvCxnSpPr>
            <p:nvPr/>
          </p:nvCxnSpPr>
          <p:spPr>
            <a:xfrm flipH="1">
              <a:off x="1562100" y="3664974"/>
              <a:ext cx="4916" cy="28746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9AFA856-712C-5449-8C7F-96C77B94548E}"/>
                </a:ext>
              </a:extLst>
            </p:cNvPr>
            <p:cNvCxnSpPr>
              <a:cxnSpLocks/>
              <a:stCxn id="12" idx="2"/>
              <a:endCxn id="10" idx="0"/>
            </p:cNvCxnSpPr>
            <p:nvPr/>
          </p:nvCxnSpPr>
          <p:spPr>
            <a:xfrm>
              <a:off x="1562100" y="4409635"/>
              <a:ext cx="0" cy="2854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B973961-ADD6-9843-A08C-1C9B2C3B3FF4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2214716" y="3436374"/>
              <a:ext cx="32569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5C417CFB-B67B-B04B-9049-A770A5F6877C}"/>
                </a:ext>
              </a:extLst>
            </p:cNvPr>
            <p:cNvCxnSpPr>
              <a:stCxn id="9" idx="0"/>
              <a:endCxn id="11" idx="3"/>
            </p:cNvCxnSpPr>
            <p:nvPr/>
          </p:nvCxnSpPr>
          <p:spPr>
            <a:xfrm rot="16200000" flipV="1">
              <a:off x="2440925" y="2460589"/>
              <a:ext cx="516061" cy="97830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174BDEF-A4A6-DE4D-A464-3C9A15007756}"/>
              </a:ext>
            </a:extLst>
          </p:cNvPr>
          <p:cNvSpPr txBox="1"/>
          <p:nvPr/>
        </p:nvSpPr>
        <p:spPr>
          <a:xfrm>
            <a:off x="2247290" y="1129544"/>
            <a:ext cx="5651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for example, </a:t>
            </a:r>
            <a:r>
              <a:rPr lang="en-US" sz="2200" b="1" dirty="0"/>
              <a:t>flowcharts</a:t>
            </a:r>
            <a:r>
              <a:rPr lang="en-US" sz="2200" dirty="0"/>
              <a:t> are a schematic way of describing an algorithm or program.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4C6052-4941-844B-A15E-2E234CF73238}"/>
              </a:ext>
            </a:extLst>
          </p:cNvPr>
          <p:cNvSpPr txBox="1"/>
          <p:nvPr/>
        </p:nvSpPr>
        <p:spPr>
          <a:xfrm>
            <a:off x="3193574" y="3806904"/>
            <a:ext cx="5594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but schematics and text are </a:t>
            </a:r>
            <a:r>
              <a:rPr lang="en-US" sz="2200" b="1" dirty="0"/>
              <a:t>equal in descriptive power. </a:t>
            </a:r>
            <a:r>
              <a:rPr lang="en-US" sz="2200" dirty="0"/>
              <a:t>so, we're not just playing around when we learn this stuff.</a:t>
            </a:r>
            <a:endParaRPr lang="en-US" sz="22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A23394-6F9F-8342-BAB2-A96C1BBC2159}"/>
              </a:ext>
            </a:extLst>
          </p:cNvPr>
          <p:cNvSpPr txBox="1"/>
          <p:nvPr/>
        </p:nvSpPr>
        <p:spPr>
          <a:xfrm>
            <a:off x="3886202" y="2147991"/>
            <a:ext cx="4901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"real" hardware design is done with </a:t>
            </a:r>
            <a:r>
              <a:rPr lang="en-US" sz="2200" b="1" dirty="0"/>
              <a:t>HDLs </a:t>
            </a:r>
            <a:r>
              <a:rPr lang="en-US" sz="2200" dirty="0"/>
              <a:t>(hardware description languages (text))</a:t>
            </a:r>
            <a:r>
              <a:rPr lang="en-US" sz="2200" b="1" dirty="0"/>
              <a:t> </a:t>
            </a:r>
            <a:r>
              <a:rPr lang="en-US" sz="2200" dirty="0"/>
              <a:t>and </a:t>
            </a:r>
            <a:r>
              <a:rPr lang="en-US" sz="2200" b="1" dirty="0"/>
              <a:t>EDA </a:t>
            </a:r>
            <a:r>
              <a:rPr lang="en-US" sz="2200" dirty="0"/>
              <a:t>(electronic design automation (schematics))</a:t>
            </a:r>
          </a:p>
        </p:txBody>
      </p:sp>
    </p:spTree>
    <p:extLst>
      <p:ext uri="{BB962C8B-B14F-4D97-AF65-F5344CB8AC3E}">
        <p14:creationId xmlns:p14="http://schemas.microsoft.com/office/powerpoint/2010/main" val="1613491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E1A1-BBFE-D84B-83CF-9995E566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with the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0CAD5-6DD6-A04B-92FC-2F2E06C9E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838198"/>
          </a:xfrm>
        </p:spPr>
        <p:txBody>
          <a:bodyPr>
            <a:normAutofit/>
          </a:bodyPr>
          <a:lstStyle/>
          <a:p>
            <a:r>
              <a:rPr lang="en-US" dirty="0"/>
              <a:t>rather than showing an explicit </a:t>
            </a:r>
            <a:r>
              <a:rPr lang="en-US" b="1" dirty="0"/>
              <a:t>sequence of steps, </a:t>
            </a:r>
            <a:r>
              <a:rPr lang="en-US" dirty="0"/>
              <a:t>circuit schematics show </a:t>
            </a:r>
            <a:r>
              <a:rPr lang="en-US" b="1" dirty="0"/>
              <a:t>how data flows</a:t>
            </a:r>
            <a:r>
              <a:rPr lang="en-US" dirty="0"/>
              <a:t> from one component to another.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0BBF0-56C5-DA4D-B4BD-D28FAA9D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184D8-89C7-6D4E-8196-DB93024F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32F777-1FFF-3A49-AB8F-34892C191CAD}"/>
              </a:ext>
            </a:extLst>
          </p:cNvPr>
          <p:cNvGrpSpPr/>
          <p:nvPr/>
        </p:nvGrpSpPr>
        <p:grpSpPr>
          <a:xfrm>
            <a:off x="1520947" y="2530264"/>
            <a:ext cx="1374038" cy="457200"/>
            <a:chOff x="995838" y="3009900"/>
            <a:chExt cx="1374038" cy="457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462ACD-6A8C-EA43-BEE8-23C68791C034}"/>
                </a:ext>
              </a:extLst>
            </p:cNvPr>
            <p:cNvSpPr/>
            <p:nvPr/>
          </p:nvSpPr>
          <p:spPr>
            <a:xfrm>
              <a:off x="1379276" y="3009900"/>
              <a:ext cx="990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0001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BF931D-83A0-8E49-8CE1-C9E6DAE022A2}"/>
                </a:ext>
              </a:extLst>
            </p:cNvPr>
            <p:cNvSpPr txBox="1"/>
            <p:nvPr/>
          </p:nvSpPr>
          <p:spPr>
            <a:xfrm>
              <a:off x="995838" y="3023056"/>
              <a:ext cx="38343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200" b="1" dirty="0"/>
                <a:t>A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32A320F-2557-BA4B-B23A-CF61DE02C681}"/>
              </a:ext>
            </a:extLst>
          </p:cNvPr>
          <p:cNvGrpSpPr/>
          <p:nvPr/>
        </p:nvGrpSpPr>
        <p:grpSpPr>
          <a:xfrm>
            <a:off x="1523385" y="3284588"/>
            <a:ext cx="1371600" cy="457200"/>
            <a:chOff x="998276" y="3764224"/>
            <a:chExt cx="1371600" cy="457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D96E71-6F24-C341-9D83-A549D70873F4}"/>
                </a:ext>
              </a:extLst>
            </p:cNvPr>
            <p:cNvSpPr/>
            <p:nvPr/>
          </p:nvSpPr>
          <p:spPr>
            <a:xfrm>
              <a:off x="1379276" y="3764224"/>
              <a:ext cx="990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0101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80D165-C1DA-E641-8355-17A39004B905}"/>
                </a:ext>
              </a:extLst>
            </p:cNvPr>
            <p:cNvSpPr txBox="1"/>
            <p:nvPr/>
          </p:nvSpPr>
          <p:spPr>
            <a:xfrm>
              <a:off x="998276" y="3777380"/>
              <a:ext cx="3658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200" b="1" dirty="0"/>
                <a:t>B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DA26F73-41B6-464E-ADDD-08197D94DF14}"/>
              </a:ext>
            </a:extLst>
          </p:cNvPr>
          <p:cNvSpPr/>
          <p:nvPr/>
        </p:nvSpPr>
        <p:spPr>
          <a:xfrm>
            <a:off x="3885585" y="2530264"/>
            <a:ext cx="1211524" cy="12115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A326703D-C3FF-8A4D-ADD4-303C61BABE4B}"/>
              </a:ext>
            </a:extLst>
          </p:cNvPr>
          <p:cNvCxnSpPr>
            <a:cxnSpLocks/>
            <a:endCxn id="13" idx="4"/>
          </p:cNvCxnSpPr>
          <p:nvPr/>
        </p:nvCxnSpPr>
        <p:spPr>
          <a:xfrm flipV="1">
            <a:off x="5510134" y="2530264"/>
            <a:ext cx="535548" cy="415197"/>
          </a:xfrm>
          <a:prstGeom prst="bentConnector2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502E8B20-3919-A148-9649-59FF59F797B6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5503698" y="2530264"/>
            <a:ext cx="1025124" cy="608352"/>
          </a:xfrm>
          <a:prstGeom prst="bentConnector2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7DEB6213-5DEF-8949-963B-0F77EAAE8244}"/>
              </a:ext>
            </a:extLst>
          </p:cNvPr>
          <p:cNvCxnSpPr>
            <a:cxnSpLocks/>
            <a:endCxn id="27" idx="4"/>
          </p:cNvCxnSpPr>
          <p:nvPr/>
        </p:nvCxnSpPr>
        <p:spPr>
          <a:xfrm flipV="1">
            <a:off x="5512768" y="2530264"/>
            <a:ext cx="1499194" cy="754324"/>
          </a:xfrm>
          <a:prstGeom prst="bentConnector2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B35483F2-0C77-D74F-9C78-1C49C7F40405}"/>
              </a:ext>
            </a:extLst>
          </p:cNvPr>
          <p:cNvCxnSpPr>
            <a:cxnSpLocks/>
            <a:endCxn id="28" idx="4"/>
          </p:cNvCxnSpPr>
          <p:nvPr/>
        </p:nvCxnSpPr>
        <p:spPr>
          <a:xfrm flipV="1">
            <a:off x="5529636" y="2530264"/>
            <a:ext cx="1965466" cy="914400"/>
          </a:xfrm>
          <a:prstGeom prst="bentConnector2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BC7DED3-2A92-3844-9BF2-B950218EE90E}"/>
              </a:ext>
            </a:extLst>
          </p:cNvPr>
          <p:cNvGrpSpPr/>
          <p:nvPr/>
        </p:nvGrpSpPr>
        <p:grpSpPr>
          <a:xfrm>
            <a:off x="5089003" y="2817509"/>
            <a:ext cx="423765" cy="684893"/>
            <a:chOff x="4563894" y="3297145"/>
            <a:chExt cx="423765" cy="68489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E160757-4CC2-4A45-8426-2695159153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3894" y="3618252"/>
              <a:ext cx="4146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F4F520B-F3F5-CC48-9FA0-12006EBBD1E7}"/>
                </a:ext>
              </a:extLst>
            </p:cNvPr>
            <p:cNvCxnSpPr/>
            <p:nvPr/>
          </p:nvCxnSpPr>
          <p:spPr>
            <a:xfrm>
              <a:off x="4986645" y="3297145"/>
              <a:ext cx="1014" cy="684893"/>
            </a:xfrm>
            <a:prstGeom prst="line">
              <a:avLst/>
            </a:prstGeom>
            <a:ln w="984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FABCAE3-928B-2049-ACE1-AB71F6B40049}"/>
              </a:ext>
            </a:extLst>
          </p:cNvPr>
          <p:cNvCxnSpPr>
            <a:cxnSpLocks/>
          </p:cNvCxnSpPr>
          <p:nvPr/>
        </p:nvCxnSpPr>
        <p:spPr>
          <a:xfrm flipV="1">
            <a:off x="2894985" y="2758863"/>
            <a:ext cx="9906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4C1BEB6-6DB5-694A-A85D-F09D4224666F}"/>
              </a:ext>
            </a:extLst>
          </p:cNvPr>
          <p:cNvCxnSpPr/>
          <p:nvPr/>
        </p:nvCxnSpPr>
        <p:spPr>
          <a:xfrm flipV="1">
            <a:off x="2900154" y="3502401"/>
            <a:ext cx="9906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D66CCA5-7CAF-B048-BD50-49C8BF85CF3C}"/>
              </a:ext>
            </a:extLst>
          </p:cNvPr>
          <p:cNvSpPr/>
          <p:nvPr/>
        </p:nvSpPr>
        <p:spPr>
          <a:xfrm>
            <a:off x="5817082" y="2073064"/>
            <a:ext cx="457200" cy="457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7ECF5C-2901-5149-8AC1-B7D6833F8C55}"/>
              </a:ext>
            </a:extLst>
          </p:cNvPr>
          <p:cNvSpPr/>
          <p:nvPr/>
        </p:nvSpPr>
        <p:spPr>
          <a:xfrm>
            <a:off x="6300222" y="2073064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BE77210-AAC2-6F4E-8742-04674D741D5F}"/>
              </a:ext>
            </a:extLst>
          </p:cNvPr>
          <p:cNvSpPr/>
          <p:nvPr/>
        </p:nvSpPr>
        <p:spPr>
          <a:xfrm>
            <a:off x="6783362" y="2073064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9E8EEB5-95C6-4847-A9E0-5D02B132A2B0}"/>
              </a:ext>
            </a:extLst>
          </p:cNvPr>
          <p:cNvSpPr/>
          <p:nvPr/>
        </p:nvSpPr>
        <p:spPr>
          <a:xfrm>
            <a:off x="7266502" y="2073064"/>
            <a:ext cx="457200" cy="457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19846A8-8319-864B-BF40-35B71C34B5AD}"/>
              </a:ext>
            </a:extLst>
          </p:cNvPr>
          <p:cNvSpPr txBox="1"/>
          <p:nvPr/>
        </p:nvSpPr>
        <p:spPr>
          <a:xfrm>
            <a:off x="1066800" y="1565820"/>
            <a:ext cx="2470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components can </a:t>
            </a:r>
            <a:r>
              <a:rPr lang="en-US" sz="2200" b="1" dirty="0"/>
              <a:t>produce </a:t>
            </a:r>
            <a:r>
              <a:rPr lang="en-US" sz="2200" dirty="0"/>
              <a:t>values…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2DE3A68-F07E-2542-A792-C1B3C462622F}"/>
              </a:ext>
            </a:extLst>
          </p:cNvPr>
          <p:cNvSpPr txBox="1"/>
          <p:nvPr/>
        </p:nvSpPr>
        <p:spPr>
          <a:xfrm>
            <a:off x="5474513" y="1181100"/>
            <a:ext cx="2470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components can </a:t>
            </a:r>
            <a:r>
              <a:rPr lang="en-US" sz="2200" b="1" dirty="0"/>
              <a:t>consume </a:t>
            </a:r>
            <a:r>
              <a:rPr lang="en-US" sz="2200" dirty="0"/>
              <a:t>values…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3701AAB-D491-E348-B6F4-A86DA48BD455}"/>
              </a:ext>
            </a:extLst>
          </p:cNvPr>
          <p:cNvSpPr txBox="1"/>
          <p:nvPr/>
        </p:nvSpPr>
        <p:spPr>
          <a:xfrm>
            <a:off x="2393063" y="3957596"/>
            <a:ext cx="4021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and components can do </a:t>
            </a:r>
            <a:r>
              <a:rPr lang="en-US" sz="2200" b="1" dirty="0"/>
              <a:t>both.</a:t>
            </a:r>
            <a:endParaRPr lang="en-US" sz="22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F19FCC7-5A7E-604E-94ED-03BDD7B29BB6}"/>
              </a:ext>
            </a:extLst>
          </p:cNvPr>
          <p:cNvSpPr txBox="1"/>
          <p:nvPr/>
        </p:nvSpPr>
        <p:spPr>
          <a:xfrm>
            <a:off x="1311593" y="4516694"/>
            <a:ext cx="6520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connections between them are the </a:t>
            </a:r>
            <a:r>
              <a:rPr lang="en-US" sz="2200" b="1" dirty="0"/>
              <a:t>wires </a:t>
            </a:r>
            <a:r>
              <a:rPr lang="en-US" sz="2200" dirty="0"/>
              <a:t>–</a:t>
            </a:r>
            <a:r>
              <a:rPr lang="en-US" sz="2200" b="1" dirty="0"/>
              <a:t> </a:t>
            </a:r>
            <a:r>
              <a:rPr lang="en-US" sz="2200" dirty="0"/>
              <a:t>they connect the producers to the consumers.</a:t>
            </a:r>
          </a:p>
        </p:txBody>
      </p:sp>
    </p:spTree>
    <p:extLst>
      <p:ext uri="{BB962C8B-B14F-4D97-AF65-F5344CB8AC3E}">
        <p14:creationId xmlns:p14="http://schemas.microsoft.com/office/powerpoint/2010/main" val="1820476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26" grpId="0" animBg="1"/>
      <p:bldP spid="27" grpId="0" animBg="1"/>
      <p:bldP spid="28" grpId="0" animBg="1"/>
      <p:bldP spid="77" grpId="0"/>
      <p:bldP spid="78" grpId="0"/>
      <p:bldP spid="85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76A2-2185-8341-90CA-8F1208EB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happens so much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FEBF1-2640-3548-B86F-E62F09648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/>
          <a:lstStyle/>
          <a:p>
            <a:r>
              <a:rPr lang="en-US" dirty="0"/>
              <a:t>there is no implied "order" when you make a circuit schematic.</a:t>
            </a:r>
          </a:p>
          <a:p>
            <a:r>
              <a:rPr lang="en-US" b="1" dirty="0">
                <a:solidFill>
                  <a:srgbClr val="FF0000"/>
                </a:solidFill>
              </a:rPr>
              <a:t>everything in the circuit happens simultaneously.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6774E-E86E-BE4C-91BE-9C2D4158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0D7CF-E798-D743-AA18-50A3E333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766414-A497-D941-88A6-C711CEEF4051}"/>
              </a:ext>
            </a:extLst>
          </p:cNvPr>
          <p:cNvGrpSpPr/>
          <p:nvPr/>
        </p:nvGrpSpPr>
        <p:grpSpPr>
          <a:xfrm>
            <a:off x="762000" y="1485900"/>
            <a:ext cx="1529169" cy="755241"/>
            <a:chOff x="3500031" y="2530264"/>
            <a:chExt cx="1529169" cy="7552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E1FE28-A406-0945-8B3F-530F7959A6C7}"/>
                </a:ext>
              </a:extLst>
            </p:cNvPr>
            <p:cNvSpPr/>
            <p:nvPr/>
          </p:nvSpPr>
          <p:spPr>
            <a:xfrm>
              <a:off x="3885585" y="2530264"/>
              <a:ext cx="755241" cy="755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D6A4FE-5578-2E42-88FF-84CBD1396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8201" y="2919842"/>
              <a:ext cx="3809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4F98F3-67BD-3F40-82A8-19F828E6CCC7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705100"/>
              <a:ext cx="380385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CB4BBA-6124-0448-8045-97A7ACE226FB}"/>
                </a:ext>
              </a:extLst>
            </p:cNvPr>
            <p:cNvCxnSpPr>
              <a:cxnSpLocks/>
            </p:cNvCxnSpPr>
            <p:nvPr/>
          </p:nvCxnSpPr>
          <p:spPr>
            <a:xfrm>
              <a:off x="3500031" y="3130900"/>
              <a:ext cx="38555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EF87FA-CBEC-7648-A770-4606D52B65F9}"/>
              </a:ext>
            </a:extLst>
          </p:cNvPr>
          <p:cNvGrpSpPr/>
          <p:nvPr/>
        </p:nvGrpSpPr>
        <p:grpSpPr>
          <a:xfrm>
            <a:off x="760589" y="2364574"/>
            <a:ext cx="1529169" cy="755241"/>
            <a:chOff x="3500031" y="2530264"/>
            <a:chExt cx="1529169" cy="75524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C582C4-12EC-ED4C-B55C-CDB7598FEFCE}"/>
                </a:ext>
              </a:extLst>
            </p:cNvPr>
            <p:cNvSpPr/>
            <p:nvPr/>
          </p:nvSpPr>
          <p:spPr>
            <a:xfrm>
              <a:off x="3885585" y="2530264"/>
              <a:ext cx="755241" cy="755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8F04DD-1E93-B142-8A7F-8CD976E5BD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8201" y="2919842"/>
              <a:ext cx="3809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9F9B2B7-42B4-B94B-9F54-9D3E84C009A0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705100"/>
              <a:ext cx="380385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9593FC-C8E2-644A-9C12-77A448D889CC}"/>
                </a:ext>
              </a:extLst>
            </p:cNvPr>
            <p:cNvCxnSpPr>
              <a:cxnSpLocks/>
            </p:cNvCxnSpPr>
            <p:nvPr/>
          </p:nvCxnSpPr>
          <p:spPr>
            <a:xfrm>
              <a:off x="3500031" y="3130900"/>
              <a:ext cx="38555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523618-76FB-1440-A2DD-E61342AAE9DD}"/>
              </a:ext>
            </a:extLst>
          </p:cNvPr>
          <p:cNvGrpSpPr/>
          <p:nvPr/>
        </p:nvGrpSpPr>
        <p:grpSpPr>
          <a:xfrm>
            <a:off x="759178" y="3243248"/>
            <a:ext cx="1529169" cy="755241"/>
            <a:chOff x="3500031" y="2530264"/>
            <a:chExt cx="1529169" cy="7552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41E5DD0-749C-A74A-8884-1BB4F28AC085}"/>
                </a:ext>
              </a:extLst>
            </p:cNvPr>
            <p:cNvSpPr/>
            <p:nvPr/>
          </p:nvSpPr>
          <p:spPr>
            <a:xfrm>
              <a:off x="3885585" y="2530264"/>
              <a:ext cx="755241" cy="755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EB2CC09-6007-5D4C-AA4F-0F79865916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8201" y="2919842"/>
              <a:ext cx="3809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4D739C8-4739-3644-B572-6F7B24DDE63E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705100"/>
              <a:ext cx="380385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7A578E-B931-BE40-979B-C9CC3D7BE21E}"/>
                </a:ext>
              </a:extLst>
            </p:cNvPr>
            <p:cNvCxnSpPr>
              <a:cxnSpLocks/>
            </p:cNvCxnSpPr>
            <p:nvPr/>
          </p:nvCxnSpPr>
          <p:spPr>
            <a:xfrm>
              <a:off x="3500031" y="3130900"/>
              <a:ext cx="38555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B46B99-343C-8E49-8295-18CA328F3DC2}"/>
              </a:ext>
            </a:extLst>
          </p:cNvPr>
          <p:cNvGrpSpPr/>
          <p:nvPr/>
        </p:nvGrpSpPr>
        <p:grpSpPr>
          <a:xfrm>
            <a:off x="757767" y="4121922"/>
            <a:ext cx="1529169" cy="755241"/>
            <a:chOff x="3500031" y="2530264"/>
            <a:chExt cx="1529169" cy="7552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5227A4-A310-5742-B8B7-B321EB754E05}"/>
                </a:ext>
              </a:extLst>
            </p:cNvPr>
            <p:cNvSpPr/>
            <p:nvPr/>
          </p:nvSpPr>
          <p:spPr>
            <a:xfrm>
              <a:off x="3885585" y="2530264"/>
              <a:ext cx="755241" cy="755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FF62DBB-1C7C-0A42-B436-1B6444A268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8201" y="2919842"/>
              <a:ext cx="3809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95524C3-6AA2-5A4E-BE4D-9B736F514E61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705100"/>
              <a:ext cx="380385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14C9CB3-ED17-A147-B7AB-7ECEA0D22802}"/>
                </a:ext>
              </a:extLst>
            </p:cNvPr>
            <p:cNvCxnSpPr>
              <a:cxnSpLocks/>
            </p:cNvCxnSpPr>
            <p:nvPr/>
          </p:nvCxnSpPr>
          <p:spPr>
            <a:xfrm>
              <a:off x="3500031" y="3130900"/>
              <a:ext cx="38555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A3DA9F6-C8F1-6E4A-9C51-2601D92E345C}"/>
              </a:ext>
            </a:extLst>
          </p:cNvPr>
          <p:cNvSpPr txBox="1"/>
          <p:nvPr/>
        </p:nvSpPr>
        <p:spPr>
          <a:xfrm>
            <a:off x="3124200" y="15621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if I have 4 adder components next to each other, then I am doing 4 additions </a:t>
            </a:r>
            <a:r>
              <a:rPr lang="en-US" sz="2200" b="1" dirty="0"/>
              <a:t>in parallel – </a:t>
            </a:r>
            <a:r>
              <a:rPr lang="en-US" sz="2200" dirty="0"/>
              <a:t>at the same time.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6AA355-F3DE-A748-9053-F2088141A270}"/>
              </a:ext>
            </a:extLst>
          </p:cNvPr>
          <p:cNvSpPr txBox="1"/>
          <p:nvPr/>
        </p:nvSpPr>
        <p:spPr>
          <a:xfrm>
            <a:off x="3129116" y="2863385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likely a </a:t>
            </a:r>
            <a:r>
              <a:rPr lang="en-US" sz="2200" i="1" dirty="0"/>
              <a:t>totally different way of thinking </a:t>
            </a:r>
            <a:r>
              <a:rPr lang="en-US" sz="2200" dirty="0"/>
              <a:t>than you are used to.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390EB6-3A9F-1C4B-91CF-A3F0FFCECB1E}"/>
              </a:ext>
            </a:extLst>
          </p:cNvPr>
          <p:cNvSpPr txBox="1"/>
          <p:nvPr/>
        </p:nvSpPr>
        <p:spPr>
          <a:xfrm>
            <a:off x="4680155" y="3736879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unless you've been doing a lot of multithreaded programming which seems unlikely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F32AC0-64F4-DD40-970D-6E084E1A27B9}"/>
              </a:ext>
            </a:extLst>
          </p:cNvPr>
          <p:cNvSpPr txBox="1"/>
          <p:nvPr/>
        </p:nvSpPr>
        <p:spPr>
          <a:xfrm>
            <a:off x="3057512" y="4458760"/>
            <a:ext cx="5400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soon, we'll look at </a:t>
            </a:r>
            <a:r>
              <a:rPr lang="en-US" sz="2200" b="1" dirty="0"/>
              <a:t>sequential </a:t>
            </a:r>
            <a:r>
              <a:rPr lang="en-US" sz="2200" dirty="0"/>
              <a:t>circuits, which </a:t>
            </a:r>
            <a:r>
              <a:rPr lang="en-US" sz="2200" i="1" dirty="0"/>
              <a:t>can</a:t>
            </a:r>
            <a:r>
              <a:rPr lang="en-US" sz="2200" dirty="0"/>
              <a:t> make things change over time.</a:t>
            </a:r>
          </a:p>
        </p:txBody>
      </p:sp>
    </p:spTree>
    <p:extLst>
      <p:ext uri="{BB962C8B-B14F-4D97-AF65-F5344CB8AC3E}">
        <p14:creationId xmlns:p14="http://schemas.microsoft.com/office/powerpoint/2010/main" val="36149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Boolean Functions </a:t>
            </a:r>
            <a:br>
              <a:rPr lang="en-US" dirty="0"/>
            </a:br>
            <a:r>
              <a:rPr lang="en-US" dirty="0"/>
              <a:t>and Gates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7F9C-F995-2042-82F3-7E8E8FD5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functions and 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C773-135E-FC46-8F48-4B1C1A49B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144779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Boolean function </a:t>
            </a:r>
            <a:r>
              <a:rPr lang="en-US" dirty="0"/>
              <a:t>takes one or more Boolean (true/false) inputs and produces a Boolean output.</a:t>
            </a:r>
          </a:p>
          <a:p>
            <a:r>
              <a:rPr lang="en-US" dirty="0"/>
              <a:t>a </a:t>
            </a:r>
            <a:r>
              <a:rPr lang="en-US" b="1" dirty="0"/>
              <a:t>truth table </a:t>
            </a:r>
            <a:r>
              <a:rPr lang="en-US" dirty="0"/>
              <a:t>summarizes a Boolean function by listing the output for every possible combination of inputs.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07216-7612-7542-8A35-F29BA1C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3A858-DBE7-C44E-A6A0-C15F40A2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A67F95-4347-5442-8A19-DE1C9B872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31768"/>
              </p:ext>
            </p:extLst>
          </p:nvPr>
        </p:nvGraphicFramePr>
        <p:xfrm>
          <a:off x="5297215" y="2109019"/>
          <a:ext cx="1855524" cy="1903599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927762">
                  <a:extLst>
                    <a:ext uri="{9D8B030D-6E8A-4147-A177-3AD203B41FA5}">
                      <a16:colId xmlns:a16="http://schemas.microsoft.com/office/drawing/2014/main" val="3432692331"/>
                    </a:ext>
                  </a:extLst>
                </a:gridCol>
                <a:gridCol w="927762">
                  <a:extLst>
                    <a:ext uri="{9D8B030D-6E8A-4147-A177-3AD203B41FA5}">
                      <a16:colId xmlns:a16="http://schemas.microsoft.com/office/drawing/2014/main" val="2542969739"/>
                    </a:ext>
                  </a:extLst>
                </a:gridCol>
              </a:tblGrid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Y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377566539"/>
                  </a:ext>
                </a:extLst>
              </a:tr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770857541"/>
                  </a:ext>
                </a:extLst>
              </a:tr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29016919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057627-CEE7-4545-92B5-B56359E4A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79590"/>
              </p:ext>
            </p:extLst>
          </p:nvPr>
        </p:nvGraphicFramePr>
        <p:xfrm>
          <a:off x="1826428" y="2095500"/>
          <a:ext cx="1855524" cy="1903599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927762">
                  <a:extLst>
                    <a:ext uri="{9D8B030D-6E8A-4147-A177-3AD203B41FA5}">
                      <a16:colId xmlns:a16="http://schemas.microsoft.com/office/drawing/2014/main" val="3432692331"/>
                    </a:ext>
                  </a:extLst>
                </a:gridCol>
                <a:gridCol w="927762">
                  <a:extLst>
                    <a:ext uri="{9D8B030D-6E8A-4147-A177-3AD203B41FA5}">
                      <a16:colId xmlns:a16="http://schemas.microsoft.com/office/drawing/2014/main" val="2542969739"/>
                    </a:ext>
                  </a:extLst>
                </a:gridCol>
              </a:tblGrid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Y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377566539"/>
                  </a:ext>
                </a:extLst>
              </a:tr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F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T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770857541"/>
                  </a:ext>
                </a:extLst>
              </a:tr>
              <a:tr h="6345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T</a:t>
                      </a:r>
                    </a:p>
                  </a:txBody>
                  <a:tcPr marL="137942" marR="137942" marT="68971" marB="689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F</a:t>
                      </a:r>
                    </a:p>
                  </a:txBody>
                  <a:tcPr marL="137942" marR="137942" marT="68971" marB="68971"/>
                </a:tc>
                <a:extLst>
                  <a:ext uri="{0D108BD9-81ED-4DB2-BD59-A6C34878D82A}">
                    <a16:rowId xmlns:a16="http://schemas.microsoft.com/office/drawing/2014/main" val="22901691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55D5345-7607-7C43-9725-49FB40B8CD51}"/>
              </a:ext>
            </a:extLst>
          </p:cNvPr>
          <p:cNvSpPr txBox="1"/>
          <p:nvPr/>
        </p:nvSpPr>
        <p:spPr>
          <a:xfrm>
            <a:off x="1066801" y="4137513"/>
            <a:ext cx="3374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if you’re in a logic course, these values are represented by </a:t>
            </a:r>
            <a:r>
              <a:rPr lang="en-US" sz="2200" b="1" dirty="0"/>
              <a:t>T and F</a:t>
            </a:r>
            <a:r>
              <a:rPr lang="en-US" sz="2200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5217D-5C9D-DB4E-AA20-64D17C256E47}"/>
              </a:ext>
            </a:extLst>
          </p:cNvPr>
          <p:cNvSpPr txBox="1"/>
          <p:nvPr/>
        </p:nvSpPr>
        <p:spPr>
          <a:xfrm>
            <a:off x="4677556" y="4137513"/>
            <a:ext cx="30948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…but digital logic uses </a:t>
            </a:r>
            <a:r>
              <a:rPr lang="en-US" sz="2200" b="1" dirty="0"/>
              <a:t>0 and 1 </a:t>
            </a:r>
            <a:r>
              <a:rPr lang="en-US" sz="2200" dirty="0"/>
              <a:t>instead. </a:t>
            </a:r>
          </a:p>
          <a:p>
            <a:pPr algn="ctr"/>
            <a:r>
              <a:rPr lang="en-US" sz="1400" dirty="0"/>
              <a:t>(what Boolean function is this?)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96107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50A7-A33D-4B41-80B7-A433E674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logic formalisms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A7557-5D1C-1F44-9191-E7D67DF3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95301"/>
          </a:xfrm>
        </p:spPr>
        <p:txBody>
          <a:bodyPr/>
          <a:lstStyle/>
          <a:p>
            <a:r>
              <a:rPr lang="en-US" dirty="0"/>
              <a:t>when it comes to </a:t>
            </a:r>
            <a:r>
              <a:rPr lang="en-US" i="1" dirty="0"/>
              <a:t>writing out </a:t>
            </a:r>
            <a:r>
              <a:rPr lang="en-US" dirty="0"/>
              <a:t>Boolean functions, things get… tricky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F280A-3A98-DC4E-831B-6FDEF7A0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D0A06-E671-1B4B-A70A-C3F81396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8EEE1-3A86-DC45-9300-3DAC0C55381D}"/>
              </a:ext>
            </a:extLst>
          </p:cNvPr>
          <p:cNvSpPr txBox="1"/>
          <p:nvPr/>
        </p:nvSpPr>
        <p:spPr>
          <a:xfrm>
            <a:off x="772990" y="1012809"/>
            <a:ext cx="7598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“A and B, or not C” could be written: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9A3CB-D199-9B45-98E1-D0E4BC42FA4C}"/>
              </a:ext>
            </a:extLst>
          </p:cNvPr>
          <p:cNvSpPr txBox="1"/>
          <p:nvPr/>
        </p:nvSpPr>
        <p:spPr>
          <a:xfrm>
            <a:off x="381000" y="186111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(A ∧ B) ∨ ¬C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703CD2-3B57-A54E-91CC-847F35C1C303}"/>
              </a:ext>
            </a:extLst>
          </p:cNvPr>
          <p:cNvSpPr txBox="1"/>
          <p:nvPr/>
        </p:nvSpPr>
        <p:spPr>
          <a:xfrm>
            <a:off x="6182033" y="1636529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(A &amp;&amp; B) || !C</a:t>
            </a:r>
          </a:p>
          <a:p>
            <a:pPr algn="ctr"/>
            <a:r>
              <a:rPr lang="en-US" sz="2800" b="1" dirty="0"/>
              <a:t>(A &amp; B) | ~C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18BCF0-1D0C-554D-AE26-D8CDF38397D7}"/>
              </a:ext>
            </a:extLst>
          </p:cNvPr>
          <p:cNvSpPr txBox="1"/>
          <p:nvPr/>
        </p:nvSpPr>
        <p:spPr>
          <a:xfrm>
            <a:off x="190500" y="27051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how logicians and mathematicians usually write it;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E5E4C2-3A56-B343-AE35-160A3199F0FF}"/>
              </a:ext>
            </a:extLst>
          </p:cNvPr>
          <p:cNvSpPr txBox="1"/>
          <p:nvPr/>
        </p:nvSpPr>
        <p:spPr>
          <a:xfrm>
            <a:off x="3188110" y="2705100"/>
            <a:ext cx="2679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how computer engineers usually write it;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30BC50-4743-434F-9651-507818ABD831}"/>
              </a:ext>
            </a:extLst>
          </p:cNvPr>
          <p:cNvSpPr txBox="1"/>
          <p:nvPr/>
        </p:nvSpPr>
        <p:spPr>
          <a:xfrm>
            <a:off x="6039466" y="2705100"/>
            <a:ext cx="27997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and C-style languages have </a:t>
            </a:r>
            <a:r>
              <a:rPr lang="en-US" sz="2200" i="1" dirty="0"/>
              <a:t>two</a:t>
            </a:r>
            <a:r>
              <a:rPr lang="en-US" sz="2200" dirty="0"/>
              <a:t> ways to write it!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04C7C5-0D7A-6F49-B664-C34D5F48682D}"/>
              </a:ext>
            </a:extLst>
          </p:cNvPr>
          <p:cNvGrpSpPr/>
          <p:nvPr/>
        </p:nvGrpSpPr>
        <p:grpSpPr>
          <a:xfrm>
            <a:off x="3543300" y="1877080"/>
            <a:ext cx="2057400" cy="523220"/>
            <a:chOff x="3543300" y="1877080"/>
            <a:chExt cx="2057400" cy="5232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06831D-14EE-3349-9565-EB65C7BB63C9}"/>
                </a:ext>
              </a:extLst>
            </p:cNvPr>
            <p:cNvSpPr txBox="1"/>
            <p:nvPr/>
          </p:nvSpPr>
          <p:spPr>
            <a:xfrm>
              <a:off x="3543300" y="1877080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AB + C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ABB3BCD-B7C0-B141-A37B-FA5BE78BD893}"/>
                </a:ext>
              </a:extLst>
            </p:cNvPr>
            <p:cNvCxnSpPr/>
            <p:nvPr/>
          </p:nvCxnSpPr>
          <p:spPr>
            <a:xfrm>
              <a:off x="4876800" y="19431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0502571-FDF8-314B-8E0C-3136069CC185}"/>
              </a:ext>
            </a:extLst>
          </p:cNvPr>
          <p:cNvSpPr txBox="1"/>
          <p:nvPr/>
        </p:nvSpPr>
        <p:spPr>
          <a:xfrm>
            <a:off x="838200" y="4188964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since we’re doing digital logic, we’ll be using this middle formalism: </a:t>
            </a:r>
            <a:r>
              <a:rPr lang="en-US" sz="2200" b="1" dirty="0"/>
              <a:t>adjacent variables for “AND”, + for “OR”, and overbars for ”NOT”.</a:t>
            </a:r>
            <a:endParaRPr lang="en-US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6F1C8B3-AEFC-F04F-A303-E55794568D3F}"/>
              </a:ext>
            </a:extLst>
          </p:cNvPr>
          <p:cNvSpPr/>
          <p:nvPr/>
        </p:nvSpPr>
        <p:spPr>
          <a:xfrm>
            <a:off x="3188110" y="1536029"/>
            <a:ext cx="2755490" cy="25406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2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2"/>
            <a:ext cx="8763000" cy="899936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gate</a:t>
            </a:r>
            <a:r>
              <a:rPr lang="en-US" dirty="0"/>
              <a:t> implements one of the </a:t>
            </a:r>
            <a:r>
              <a:rPr lang="en-US" b="1" dirty="0"/>
              <a:t>basic Boolean logic </a:t>
            </a:r>
            <a:r>
              <a:rPr lang="en-US" dirty="0"/>
              <a:t>functions.</a:t>
            </a:r>
          </a:p>
          <a:p>
            <a:r>
              <a:rPr lang="en-US" dirty="0"/>
              <a:t>let's start with the simplest: the </a:t>
            </a:r>
            <a:r>
              <a:rPr lang="en-US" b="1" dirty="0"/>
              <a:t>NOT gate.</a:t>
            </a: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238043" y="2926259"/>
            <a:ext cx="2777759" cy="769441"/>
            <a:chOff x="6705600" y="3208013"/>
            <a:chExt cx="2777759" cy="769441"/>
          </a:xfrm>
        </p:grpSpPr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flipH="1" flipV="1">
              <a:off x="6705600" y="3214324"/>
              <a:ext cx="397134" cy="30238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892039" y="3208013"/>
              <a:ext cx="25913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this little bubble means "NOT"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05000" y="2097039"/>
            <a:ext cx="4172361" cy="1010349"/>
            <a:chOff x="1875648" y="2340190"/>
            <a:chExt cx="4172361" cy="1010349"/>
          </a:xfrm>
        </p:grpSpPr>
        <p:grpSp>
          <p:nvGrpSpPr>
            <p:cNvPr id="18" name="Group 17"/>
            <p:cNvGrpSpPr/>
            <p:nvPr/>
          </p:nvGrpSpPr>
          <p:grpSpPr>
            <a:xfrm>
              <a:off x="2819400" y="2552700"/>
              <a:ext cx="2909253" cy="797839"/>
              <a:chOff x="2804694" y="2761118"/>
              <a:chExt cx="2909253" cy="797839"/>
            </a:xfrm>
          </p:grpSpPr>
          <p:sp>
            <p:nvSpPr>
              <p:cNvPr id="10" name="Isosceles Triangle 9"/>
              <p:cNvSpPr/>
              <p:nvPr/>
            </p:nvSpPr>
            <p:spPr>
              <a:xfrm rot="5400000">
                <a:off x="3602269" y="2561684"/>
                <a:ext cx="797839" cy="1196707"/>
              </a:xfrm>
              <a:prstGeom prst="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599542" y="2888136"/>
                <a:ext cx="543805" cy="54380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>
                <a:off x="2804694" y="3162300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endCxn id="11" idx="6"/>
              </p:cNvCxnSpPr>
              <p:nvPr/>
            </p:nvCxnSpPr>
            <p:spPr>
              <a:xfrm flipH="1" flipV="1">
                <a:off x="5143347" y="3160039"/>
                <a:ext cx="57060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875648" y="2340190"/>
              <a:ext cx="142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/>
                <a:t>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58053" y="2340190"/>
              <a:ext cx="889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Y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05061" y="1512820"/>
            <a:ext cx="2169930" cy="803818"/>
            <a:chOff x="5620635" y="3433226"/>
            <a:chExt cx="2169930" cy="803818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7257685" y="3826592"/>
              <a:ext cx="304800" cy="41045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620635" y="3433226"/>
              <a:ext cx="21699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A is the input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26450" y="1428573"/>
            <a:ext cx="2169930" cy="821487"/>
            <a:chOff x="5620635" y="3433226"/>
            <a:chExt cx="2169930" cy="821487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5865284" y="3864113"/>
              <a:ext cx="301045" cy="3906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620635" y="3433226"/>
              <a:ext cx="21699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Y is the output</a:t>
              </a:r>
            </a:p>
          </p:txBody>
        </p:sp>
      </p:grpSp>
      <p:sp>
        <p:nvSpPr>
          <p:cNvPr id="37" name="Right Arrow 36">
            <a:extLst>
              <a:ext uri="{FF2B5EF4-FFF2-40B4-BE49-F238E27FC236}">
                <a16:creationId xmlns:a16="http://schemas.microsoft.com/office/drawing/2014/main" id="{3E2036EE-4535-BB4E-B89E-F7376B673F3B}"/>
              </a:ext>
            </a:extLst>
          </p:cNvPr>
          <p:cNvSpPr/>
          <p:nvPr/>
        </p:nvSpPr>
        <p:spPr>
          <a:xfrm>
            <a:off x="2848751" y="3813919"/>
            <a:ext cx="2909253" cy="5022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7E067C-DD47-B148-9922-CC26FC6CF2AC}"/>
              </a:ext>
            </a:extLst>
          </p:cNvPr>
          <p:cNvSpPr txBox="1"/>
          <p:nvPr/>
        </p:nvSpPr>
        <p:spPr>
          <a:xfrm>
            <a:off x="1066800" y="436377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</a:t>
            </a:r>
            <a:r>
              <a:rPr lang="en-US" sz="2200" i="1" dirty="0"/>
              <a:t>convention</a:t>
            </a:r>
            <a:r>
              <a:rPr lang="en-US" sz="2200" dirty="0"/>
              <a:t> in circuit schematics is that data flows </a:t>
            </a:r>
            <a:r>
              <a:rPr lang="en-US" sz="2200" b="1" dirty="0"/>
              <a:t>left to right</a:t>
            </a:r>
            <a:r>
              <a:rPr lang="en-US" sz="2200" dirty="0"/>
              <a:t> (but that definitely isn’t </a:t>
            </a:r>
            <a:r>
              <a:rPr lang="en-US" sz="2200" i="1" dirty="0"/>
              <a:t>always</a:t>
            </a:r>
            <a:r>
              <a:rPr lang="en-US" sz="2200" dirty="0"/>
              <a:t> true)</a:t>
            </a:r>
          </a:p>
        </p:txBody>
      </p:sp>
    </p:spTree>
    <p:extLst>
      <p:ext uri="{BB962C8B-B14F-4D97-AF65-F5344CB8AC3E}">
        <p14:creationId xmlns:p14="http://schemas.microsoft.com/office/powerpoint/2010/main" val="10433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AND, OR, and</a:t>
            </a:r>
            <a:r>
              <a:rPr lang="mr-IN" dirty="0"/>
              <a:t>…</a:t>
            </a:r>
            <a:r>
              <a:rPr lang="en-US" dirty="0"/>
              <a:t> XOR?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763000" cy="528503"/>
          </a:xfrm>
        </p:spPr>
        <p:txBody>
          <a:bodyPr/>
          <a:lstStyle/>
          <a:p>
            <a:r>
              <a:rPr lang="en-US" dirty="0"/>
              <a:t>we know about AND and OR, but what's XOR?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448386" y="880174"/>
            <a:ext cx="1913814" cy="1585446"/>
            <a:chOff x="838200" y="1778536"/>
            <a:chExt cx="2693434" cy="2231300"/>
          </a:xfrm>
        </p:grpSpPr>
        <p:grpSp>
          <p:nvGrpSpPr>
            <p:cNvPr id="14" name="Group 13"/>
            <p:cNvGrpSpPr/>
            <p:nvPr/>
          </p:nvGrpSpPr>
          <p:grpSpPr>
            <a:xfrm>
              <a:off x="838200" y="1778536"/>
              <a:ext cx="2693434" cy="1696636"/>
              <a:chOff x="838200" y="1778536"/>
              <a:chExt cx="2693434" cy="169663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943752" y="2392228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933493" y="2781299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838200" y="1778536"/>
                <a:ext cx="583848" cy="64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/>
                  <a:t>A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969400" y="2169868"/>
                <a:ext cx="440557" cy="64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Y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943752" y="3238500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838200" y="2624808"/>
                <a:ext cx="583848" cy="64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/>
                  <a:t>B</a:t>
                </a:r>
              </a:p>
            </p:txBody>
          </p:sp>
          <p:sp>
            <p:nvSpPr>
              <p:cNvPr id="7" name="Arc 6"/>
              <p:cNvSpPr/>
              <p:nvPr/>
            </p:nvSpPr>
            <p:spPr>
              <a:xfrm>
                <a:off x="1545748" y="2087428"/>
                <a:ext cx="1387744" cy="1387744"/>
              </a:xfrm>
              <a:prstGeom prst="arc">
                <a:avLst>
                  <a:gd name="adj1" fmla="val 16200000"/>
                  <a:gd name="adj2" fmla="val 540089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41893" y="2087428"/>
                <a:ext cx="695716" cy="1387744"/>
              </a:xfrm>
              <a:custGeom>
                <a:avLst/>
                <a:gdLst>
                  <a:gd name="connsiteX0" fmla="*/ 0 w 1037737"/>
                  <a:gd name="connsiteY0" fmla="*/ 0 h 1379672"/>
                  <a:gd name="connsiteX1" fmla="*/ 1037737 w 1037737"/>
                  <a:gd name="connsiteY1" fmla="*/ 0 h 1379672"/>
                  <a:gd name="connsiteX2" fmla="*/ 1037737 w 1037737"/>
                  <a:gd name="connsiteY2" fmla="*/ 1379672 h 1379672"/>
                  <a:gd name="connsiteX3" fmla="*/ 0 w 1037737"/>
                  <a:gd name="connsiteY3" fmla="*/ 1379672 h 1379672"/>
                  <a:gd name="connsiteX4" fmla="*/ 0 w 1037737"/>
                  <a:gd name="connsiteY4" fmla="*/ 0 h 1379672"/>
                  <a:gd name="connsiteX0" fmla="*/ 1037737 w 1129177"/>
                  <a:gd name="connsiteY0" fmla="*/ 1379672 h 1471112"/>
                  <a:gd name="connsiteX1" fmla="*/ 0 w 1129177"/>
                  <a:gd name="connsiteY1" fmla="*/ 1379672 h 1471112"/>
                  <a:gd name="connsiteX2" fmla="*/ 0 w 1129177"/>
                  <a:gd name="connsiteY2" fmla="*/ 0 h 1471112"/>
                  <a:gd name="connsiteX3" fmla="*/ 1037737 w 1129177"/>
                  <a:gd name="connsiteY3" fmla="*/ 0 h 1471112"/>
                  <a:gd name="connsiteX4" fmla="*/ 1129177 w 1129177"/>
                  <a:gd name="connsiteY4" fmla="*/ 1471112 h 1471112"/>
                  <a:gd name="connsiteX0" fmla="*/ 1037737 w 1037737"/>
                  <a:gd name="connsiteY0" fmla="*/ 1379672 h 1379672"/>
                  <a:gd name="connsiteX1" fmla="*/ 0 w 1037737"/>
                  <a:gd name="connsiteY1" fmla="*/ 1379672 h 1379672"/>
                  <a:gd name="connsiteX2" fmla="*/ 0 w 1037737"/>
                  <a:gd name="connsiteY2" fmla="*/ 0 h 1379672"/>
                  <a:gd name="connsiteX3" fmla="*/ 1037737 w 1037737"/>
                  <a:gd name="connsiteY3" fmla="*/ 0 h 137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737" h="1379672">
                    <a:moveTo>
                      <a:pt x="1037737" y="1379672"/>
                    </a:moveTo>
                    <a:lnTo>
                      <a:pt x="0" y="1379672"/>
                    </a:lnTo>
                    <a:lnTo>
                      <a:pt x="0" y="0"/>
                    </a:lnTo>
                    <a:lnTo>
                      <a:pt x="1037737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838536" y="3490051"/>
              <a:ext cx="2590800" cy="519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AND gate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29607" y="880174"/>
            <a:ext cx="1942393" cy="1585446"/>
            <a:chOff x="4750255" y="1778536"/>
            <a:chExt cx="2733654" cy="2231300"/>
          </a:xfrm>
        </p:grpSpPr>
        <p:grpSp>
          <p:nvGrpSpPr>
            <p:cNvPr id="41" name="Group 40"/>
            <p:cNvGrpSpPr/>
            <p:nvPr/>
          </p:nvGrpSpPr>
          <p:grpSpPr>
            <a:xfrm>
              <a:off x="4876800" y="1778536"/>
              <a:ext cx="2607109" cy="1696636"/>
              <a:chOff x="4876800" y="1778536"/>
              <a:chExt cx="2607109" cy="1696636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>
                <a:off x="4982352" y="2392228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6885768" y="2781299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4876800" y="1778536"/>
                <a:ext cx="583848" cy="64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/>
                  <a:t>A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801357" y="2169868"/>
                <a:ext cx="570599" cy="64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Y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4982352" y="3238500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4876800" y="2624808"/>
                <a:ext cx="583848" cy="64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/>
                  <a:t>B</a:t>
                </a: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408662" y="2087461"/>
                <a:ext cx="1483964" cy="1387711"/>
                <a:chOff x="5561062" y="2087461"/>
                <a:chExt cx="1483964" cy="1387711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5561062" y="2087461"/>
                  <a:ext cx="1483964" cy="1387711"/>
                  <a:chOff x="5561062" y="1690630"/>
                  <a:chExt cx="1483964" cy="2181371"/>
                </a:xfrm>
              </p:grpSpPr>
              <p:sp>
                <p:nvSpPr>
                  <p:cNvPr id="16" name="Freeform: Shape 15"/>
                  <p:cNvSpPr/>
                  <p:nvPr/>
                </p:nvSpPr>
                <p:spPr>
                  <a:xfrm>
                    <a:off x="5563070" y="1690630"/>
                    <a:ext cx="1481956" cy="1090671"/>
                  </a:xfrm>
                  <a:custGeom>
                    <a:avLst/>
                    <a:gdLst>
                      <a:gd name="connsiteX0" fmla="*/ 0 w 1740665"/>
                      <a:gd name="connsiteY0" fmla="*/ 0 h 1090670"/>
                      <a:gd name="connsiteX1" fmla="*/ 914400 w 1740665"/>
                      <a:gd name="connsiteY1" fmla="*/ 231354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046603 w 1740665"/>
                      <a:gd name="connsiteY1" fmla="*/ 253388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145755 w 1740665"/>
                      <a:gd name="connsiteY1" fmla="*/ 308473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145755 w 1740665"/>
                      <a:gd name="connsiteY1" fmla="*/ 308473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145755 w 1740665"/>
                      <a:gd name="connsiteY1" fmla="*/ 308473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145755 w 1740665"/>
                      <a:gd name="connsiteY1" fmla="*/ 308473 h 1090670"/>
                      <a:gd name="connsiteX2" fmla="*/ 1740665 w 1740665"/>
                      <a:gd name="connsiteY2" fmla="*/ 1090670 h 1090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40665" h="1090670">
                        <a:moveTo>
                          <a:pt x="0" y="0"/>
                        </a:moveTo>
                        <a:cubicBezTo>
                          <a:pt x="312144" y="24788"/>
                          <a:pt x="822593" y="27543"/>
                          <a:pt x="1145755" y="308473"/>
                        </a:cubicBezTo>
                        <a:cubicBezTo>
                          <a:pt x="1468917" y="589403"/>
                          <a:pt x="1494622" y="564614"/>
                          <a:pt x="1740665" y="109067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38" name="Freeform: Shape 37"/>
                  <p:cNvSpPr/>
                  <p:nvPr/>
                </p:nvSpPr>
                <p:spPr>
                  <a:xfrm flipV="1">
                    <a:off x="5561062" y="2781330"/>
                    <a:ext cx="1479942" cy="1090671"/>
                  </a:xfrm>
                  <a:custGeom>
                    <a:avLst/>
                    <a:gdLst>
                      <a:gd name="connsiteX0" fmla="*/ 0 w 1740665"/>
                      <a:gd name="connsiteY0" fmla="*/ 0 h 1090670"/>
                      <a:gd name="connsiteX1" fmla="*/ 914400 w 1740665"/>
                      <a:gd name="connsiteY1" fmla="*/ 231354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046603 w 1740665"/>
                      <a:gd name="connsiteY1" fmla="*/ 253388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145755 w 1740665"/>
                      <a:gd name="connsiteY1" fmla="*/ 308473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145755 w 1740665"/>
                      <a:gd name="connsiteY1" fmla="*/ 308473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145755 w 1740665"/>
                      <a:gd name="connsiteY1" fmla="*/ 308473 h 1090670"/>
                      <a:gd name="connsiteX2" fmla="*/ 1740665 w 1740665"/>
                      <a:gd name="connsiteY2" fmla="*/ 1090670 h 1090670"/>
                      <a:gd name="connsiteX0" fmla="*/ 0 w 1740665"/>
                      <a:gd name="connsiteY0" fmla="*/ 0 h 1090670"/>
                      <a:gd name="connsiteX1" fmla="*/ 1145755 w 1740665"/>
                      <a:gd name="connsiteY1" fmla="*/ 308473 h 1090670"/>
                      <a:gd name="connsiteX2" fmla="*/ 1740665 w 1740665"/>
                      <a:gd name="connsiteY2" fmla="*/ 1090670 h 1090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40665" h="1090670">
                        <a:moveTo>
                          <a:pt x="0" y="0"/>
                        </a:moveTo>
                        <a:cubicBezTo>
                          <a:pt x="312144" y="24788"/>
                          <a:pt x="822593" y="27543"/>
                          <a:pt x="1145755" y="308473"/>
                        </a:cubicBezTo>
                        <a:cubicBezTo>
                          <a:pt x="1468917" y="589403"/>
                          <a:pt x="1494622" y="564614"/>
                          <a:pt x="1740665" y="109067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39" name="Freeform: Shape 38"/>
                <p:cNvSpPr/>
                <p:nvPr/>
              </p:nvSpPr>
              <p:spPr>
                <a:xfrm>
                  <a:off x="5568950" y="2095500"/>
                  <a:ext cx="311172" cy="1377950"/>
                </a:xfrm>
                <a:custGeom>
                  <a:avLst/>
                  <a:gdLst>
                    <a:gd name="connsiteX0" fmla="*/ 0 w 311172"/>
                    <a:gd name="connsiteY0" fmla="*/ 0 h 1377950"/>
                    <a:gd name="connsiteX1" fmla="*/ 311150 w 311172"/>
                    <a:gd name="connsiteY1" fmla="*/ 647700 h 1377950"/>
                    <a:gd name="connsiteX2" fmla="*/ 12700 w 311172"/>
                    <a:gd name="connsiteY2" fmla="*/ 1377950 h 1377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1172" h="1377950">
                      <a:moveTo>
                        <a:pt x="0" y="0"/>
                      </a:moveTo>
                      <a:cubicBezTo>
                        <a:pt x="154516" y="209021"/>
                        <a:pt x="309033" y="418042"/>
                        <a:pt x="311150" y="647700"/>
                      </a:cubicBezTo>
                      <a:cubicBezTo>
                        <a:pt x="313267" y="877358"/>
                        <a:pt x="162983" y="1127654"/>
                        <a:pt x="12700" y="137795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4" name="TextBox 43"/>
            <p:cNvSpPr txBox="1"/>
            <p:nvPr/>
          </p:nvSpPr>
          <p:spPr>
            <a:xfrm>
              <a:off x="4750255" y="3490051"/>
              <a:ext cx="2590798" cy="519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OR gate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985194" y="876301"/>
            <a:ext cx="1949006" cy="1574771"/>
            <a:chOff x="5695432" y="2015426"/>
            <a:chExt cx="2449568" cy="1979217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5885462" y="2563476"/>
              <a:ext cx="5341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610838" y="2910933"/>
              <a:ext cx="5341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791200" y="2015426"/>
              <a:ext cx="521398" cy="580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/>
                <a:t>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03962" y="2364900"/>
              <a:ext cx="458438" cy="580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Y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>
              <a:off x="5885462" y="3319228"/>
              <a:ext cx="5341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791200" y="2771178"/>
              <a:ext cx="521398" cy="580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/>
                <a:t>B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376979" y="2291308"/>
              <a:ext cx="1239030" cy="1239277"/>
              <a:chOff x="5561062" y="2087461"/>
              <a:chExt cx="1387433" cy="1387711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5561062" y="2087461"/>
                <a:ext cx="1387433" cy="1387711"/>
                <a:chOff x="5561062" y="1690630"/>
                <a:chExt cx="1387433" cy="2181371"/>
              </a:xfrm>
            </p:grpSpPr>
            <p:sp>
              <p:nvSpPr>
                <p:cNvPr id="59" name="Freeform: Shape 58"/>
                <p:cNvSpPr/>
                <p:nvPr/>
              </p:nvSpPr>
              <p:spPr>
                <a:xfrm>
                  <a:off x="5563072" y="1690630"/>
                  <a:ext cx="1385423" cy="1090671"/>
                </a:xfrm>
                <a:custGeom>
                  <a:avLst/>
                  <a:gdLst>
                    <a:gd name="connsiteX0" fmla="*/ 0 w 1740665"/>
                    <a:gd name="connsiteY0" fmla="*/ 0 h 1090670"/>
                    <a:gd name="connsiteX1" fmla="*/ 914400 w 1740665"/>
                    <a:gd name="connsiteY1" fmla="*/ 231354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046603 w 1740665"/>
                    <a:gd name="connsiteY1" fmla="*/ 253388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0665" h="1090670">
                      <a:moveTo>
                        <a:pt x="0" y="0"/>
                      </a:moveTo>
                      <a:cubicBezTo>
                        <a:pt x="312144" y="24788"/>
                        <a:pt x="822593" y="27543"/>
                        <a:pt x="1145755" y="308473"/>
                      </a:cubicBezTo>
                      <a:cubicBezTo>
                        <a:pt x="1468917" y="589403"/>
                        <a:pt x="1494622" y="564614"/>
                        <a:pt x="1740665" y="109067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0" name="Freeform: Shape 59"/>
                <p:cNvSpPr/>
                <p:nvPr/>
              </p:nvSpPr>
              <p:spPr>
                <a:xfrm flipV="1">
                  <a:off x="5561062" y="2781330"/>
                  <a:ext cx="1385424" cy="1090671"/>
                </a:xfrm>
                <a:custGeom>
                  <a:avLst/>
                  <a:gdLst>
                    <a:gd name="connsiteX0" fmla="*/ 0 w 1740665"/>
                    <a:gd name="connsiteY0" fmla="*/ 0 h 1090670"/>
                    <a:gd name="connsiteX1" fmla="*/ 914400 w 1740665"/>
                    <a:gd name="connsiteY1" fmla="*/ 231354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046603 w 1740665"/>
                    <a:gd name="connsiteY1" fmla="*/ 253388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0665" h="1090670">
                      <a:moveTo>
                        <a:pt x="0" y="0"/>
                      </a:moveTo>
                      <a:cubicBezTo>
                        <a:pt x="312144" y="24788"/>
                        <a:pt x="822593" y="27543"/>
                        <a:pt x="1145755" y="308473"/>
                      </a:cubicBezTo>
                      <a:cubicBezTo>
                        <a:pt x="1468917" y="589403"/>
                        <a:pt x="1494622" y="564614"/>
                        <a:pt x="1740665" y="109067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58" name="Freeform: Shape 57"/>
              <p:cNvSpPr/>
              <p:nvPr/>
            </p:nvSpPr>
            <p:spPr>
              <a:xfrm>
                <a:off x="5568950" y="2095500"/>
                <a:ext cx="311172" cy="1377950"/>
              </a:xfrm>
              <a:custGeom>
                <a:avLst/>
                <a:gdLst>
                  <a:gd name="connsiteX0" fmla="*/ 0 w 311172"/>
                  <a:gd name="connsiteY0" fmla="*/ 0 h 1377950"/>
                  <a:gd name="connsiteX1" fmla="*/ 311150 w 311172"/>
                  <a:gd name="connsiteY1" fmla="*/ 647700 h 1377950"/>
                  <a:gd name="connsiteX2" fmla="*/ 12700 w 311172"/>
                  <a:gd name="connsiteY2" fmla="*/ 1377950 h 137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1172" h="1377950">
                    <a:moveTo>
                      <a:pt x="0" y="0"/>
                    </a:moveTo>
                    <a:cubicBezTo>
                      <a:pt x="154516" y="209021"/>
                      <a:pt x="309033" y="418042"/>
                      <a:pt x="311150" y="647700"/>
                    </a:cubicBezTo>
                    <a:cubicBezTo>
                      <a:pt x="313267" y="877358"/>
                      <a:pt x="162983" y="1127654"/>
                      <a:pt x="12700" y="137795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695432" y="3530456"/>
              <a:ext cx="2313681" cy="464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XOR gate</a:t>
              </a:r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6248400" y="2312740"/>
              <a:ext cx="277888" cy="1230560"/>
            </a:xfrm>
            <a:custGeom>
              <a:avLst/>
              <a:gdLst>
                <a:gd name="connsiteX0" fmla="*/ 0 w 311172"/>
                <a:gd name="connsiteY0" fmla="*/ 0 h 1377950"/>
                <a:gd name="connsiteX1" fmla="*/ 311150 w 311172"/>
                <a:gd name="connsiteY1" fmla="*/ 647700 h 1377950"/>
                <a:gd name="connsiteX2" fmla="*/ 12700 w 311172"/>
                <a:gd name="connsiteY2" fmla="*/ 137795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172" h="1377950">
                  <a:moveTo>
                    <a:pt x="0" y="0"/>
                  </a:moveTo>
                  <a:cubicBezTo>
                    <a:pt x="154516" y="209021"/>
                    <a:pt x="309033" y="418042"/>
                    <a:pt x="311150" y="647700"/>
                  </a:cubicBezTo>
                  <a:cubicBezTo>
                    <a:pt x="313267" y="877358"/>
                    <a:pt x="162983" y="1127654"/>
                    <a:pt x="12700" y="137795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764414"/>
              </p:ext>
            </p:extLst>
          </p:nvPr>
        </p:nvGraphicFramePr>
        <p:xfrm>
          <a:off x="5218778" y="2476500"/>
          <a:ext cx="1486821" cy="2590800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495607">
                  <a:extLst>
                    <a:ext uri="{9D8B030D-6E8A-4147-A177-3AD203B41FA5}">
                      <a16:colId xmlns:a16="http://schemas.microsoft.com/office/drawing/2014/main" val="3432692331"/>
                    </a:ext>
                  </a:extLst>
                </a:gridCol>
                <a:gridCol w="495607">
                  <a:extLst>
                    <a:ext uri="{9D8B030D-6E8A-4147-A177-3AD203B41FA5}">
                      <a16:colId xmlns:a16="http://schemas.microsoft.com/office/drawing/2014/main" val="1632488727"/>
                    </a:ext>
                  </a:extLst>
                </a:gridCol>
                <a:gridCol w="495607">
                  <a:extLst>
                    <a:ext uri="{9D8B030D-6E8A-4147-A177-3AD203B41FA5}">
                      <a16:colId xmlns:a16="http://schemas.microsoft.com/office/drawing/2014/main" val="2542969739"/>
                    </a:ext>
                  </a:extLst>
                </a:gridCol>
              </a:tblGrid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7566539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70857541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90169190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89437635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23386740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861532"/>
              </p:ext>
            </p:extLst>
          </p:nvPr>
        </p:nvGraphicFramePr>
        <p:xfrm>
          <a:off x="2802046" y="2476500"/>
          <a:ext cx="1486821" cy="2590800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495607">
                  <a:extLst>
                    <a:ext uri="{9D8B030D-6E8A-4147-A177-3AD203B41FA5}">
                      <a16:colId xmlns:a16="http://schemas.microsoft.com/office/drawing/2014/main" val="3432692331"/>
                    </a:ext>
                  </a:extLst>
                </a:gridCol>
                <a:gridCol w="495607">
                  <a:extLst>
                    <a:ext uri="{9D8B030D-6E8A-4147-A177-3AD203B41FA5}">
                      <a16:colId xmlns:a16="http://schemas.microsoft.com/office/drawing/2014/main" val="1632488727"/>
                    </a:ext>
                  </a:extLst>
                </a:gridCol>
                <a:gridCol w="495607">
                  <a:extLst>
                    <a:ext uri="{9D8B030D-6E8A-4147-A177-3AD203B41FA5}">
                      <a16:colId xmlns:a16="http://schemas.microsoft.com/office/drawing/2014/main" val="2542969739"/>
                    </a:ext>
                  </a:extLst>
                </a:gridCol>
              </a:tblGrid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7566539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70857541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90169190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89437635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23386740"/>
                  </a:ext>
                </a:extLst>
              </a:tr>
            </a:tbl>
          </a:graphicData>
        </a:graphic>
      </p:graphicFrame>
      <p:sp>
        <p:nvSpPr>
          <p:cNvPr id="19" name="Left-Right Arrow 18"/>
          <p:cNvSpPr/>
          <p:nvPr/>
        </p:nvSpPr>
        <p:spPr>
          <a:xfrm>
            <a:off x="4402246" y="4582880"/>
            <a:ext cx="703154" cy="43544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2532" y="2540654"/>
            <a:ext cx="22606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e</a:t>
            </a:r>
            <a:r>
              <a:rPr lang="en-US" sz="2200" b="1" dirty="0" err="1"/>
              <a:t>X</a:t>
            </a:r>
            <a:r>
              <a:rPr lang="en-US" sz="2200" dirty="0" err="1"/>
              <a:t>clusive</a:t>
            </a:r>
            <a:r>
              <a:rPr lang="en-US" sz="2200" dirty="0"/>
              <a:t> </a:t>
            </a:r>
            <a:r>
              <a:rPr lang="en-US" sz="2200" b="1" dirty="0"/>
              <a:t>OR</a:t>
            </a:r>
            <a:r>
              <a:rPr lang="en-US" sz="2200" dirty="0"/>
              <a:t> means "one or the other, but NOT BOTH.” </a:t>
            </a:r>
          </a:p>
          <a:p>
            <a:r>
              <a:rPr lang="en-US" sz="2200" dirty="0"/>
              <a:t>you get a 1 </a:t>
            </a:r>
            <a:r>
              <a:rPr lang="en-US" sz="2200" b="1" dirty="0"/>
              <a:t>when the</a:t>
            </a:r>
            <a:r>
              <a:rPr lang="en-US" sz="2200" dirty="0"/>
              <a:t> </a:t>
            </a:r>
            <a:r>
              <a:rPr lang="en-US" sz="2200" b="1" dirty="0"/>
              <a:t>inputs differ.</a:t>
            </a:r>
            <a:endParaRPr lang="en-US" sz="2200" dirty="0"/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92019"/>
              </p:ext>
            </p:extLst>
          </p:nvPr>
        </p:nvGraphicFramePr>
        <p:xfrm>
          <a:off x="571815" y="2476500"/>
          <a:ext cx="1486821" cy="2590800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495607">
                  <a:extLst>
                    <a:ext uri="{9D8B030D-6E8A-4147-A177-3AD203B41FA5}">
                      <a16:colId xmlns:a16="http://schemas.microsoft.com/office/drawing/2014/main" val="3432692331"/>
                    </a:ext>
                  </a:extLst>
                </a:gridCol>
                <a:gridCol w="495607">
                  <a:extLst>
                    <a:ext uri="{9D8B030D-6E8A-4147-A177-3AD203B41FA5}">
                      <a16:colId xmlns:a16="http://schemas.microsoft.com/office/drawing/2014/main" val="1632488727"/>
                    </a:ext>
                  </a:extLst>
                </a:gridCol>
                <a:gridCol w="495607">
                  <a:extLst>
                    <a:ext uri="{9D8B030D-6E8A-4147-A177-3AD203B41FA5}">
                      <a16:colId xmlns:a16="http://schemas.microsoft.com/office/drawing/2014/main" val="254296973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7566539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70857541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90169190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89437635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2338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01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give an electrical engineer a NAND gate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763000" cy="601315"/>
          </a:xfrm>
        </p:spPr>
        <p:txBody>
          <a:bodyPr/>
          <a:lstStyle/>
          <a:p>
            <a:r>
              <a:rPr lang="en-US" dirty="0"/>
              <a:t>if you stick a NOT gate </a:t>
            </a:r>
            <a:r>
              <a:rPr lang="en-US" i="1" dirty="0"/>
              <a:t>after</a:t>
            </a:r>
            <a:r>
              <a:rPr lang="en-US" dirty="0"/>
              <a:t> an AND gate, you get a NAND gate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868069" y="1171983"/>
            <a:ext cx="3196973" cy="986059"/>
            <a:chOff x="1066275" y="1171983"/>
            <a:chExt cx="3196973" cy="986059"/>
          </a:xfrm>
        </p:grpSpPr>
        <p:grpSp>
          <p:nvGrpSpPr>
            <p:cNvPr id="8" name="Group 7"/>
            <p:cNvGrpSpPr/>
            <p:nvPr/>
          </p:nvGrpSpPr>
          <p:grpSpPr>
            <a:xfrm>
              <a:off x="1066275" y="1171983"/>
              <a:ext cx="1864873" cy="986059"/>
              <a:chOff x="1247087" y="2087428"/>
              <a:chExt cx="2624556" cy="138774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1247087" y="2392228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3273502" y="2781300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247087" y="3238500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Arc 15"/>
              <p:cNvSpPr/>
              <p:nvPr/>
            </p:nvSpPr>
            <p:spPr>
              <a:xfrm>
                <a:off x="1879331" y="2087428"/>
                <a:ext cx="1387744" cy="1387744"/>
              </a:xfrm>
              <a:prstGeom prst="arc">
                <a:avLst>
                  <a:gd name="adj1" fmla="val 16200000"/>
                  <a:gd name="adj2" fmla="val 540089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" name="Rectangle 7"/>
              <p:cNvSpPr/>
              <p:nvPr/>
            </p:nvSpPr>
            <p:spPr>
              <a:xfrm>
                <a:off x="1845229" y="2087428"/>
                <a:ext cx="759401" cy="1387744"/>
              </a:xfrm>
              <a:custGeom>
                <a:avLst/>
                <a:gdLst>
                  <a:gd name="connsiteX0" fmla="*/ 0 w 1037737"/>
                  <a:gd name="connsiteY0" fmla="*/ 0 h 1379672"/>
                  <a:gd name="connsiteX1" fmla="*/ 1037737 w 1037737"/>
                  <a:gd name="connsiteY1" fmla="*/ 0 h 1379672"/>
                  <a:gd name="connsiteX2" fmla="*/ 1037737 w 1037737"/>
                  <a:gd name="connsiteY2" fmla="*/ 1379672 h 1379672"/>
                  <a:gd name="connsiteX3" fmla="*/ 0 w 1037737"/>
                  <a:gd name="connsiteY3" fmla="*/ 1379672 h 1379672"/>
                  <a:gd name="connsiteX4" fmla="*/ 0 w 1037737"/>
                  <a:gd name="connsiteY4" fmla="*/ 0 h 1379672"/>
                  <a:gd name="connsiteX0" fmla="*/ 1037737 w 1129177"/>
                  <a:gd name="connsiteY0" fmla="*/ 1379672 h 1471112"/>
                  <a:gd name="connsiteX1" fmla="*/ 0 w 1129177"/>
                  <a:gd name="connsiteY1" fmla="*/ 1379672 h 1471112"/>
                  <a:gd name="connsiteX2" fmla="*/ 0 w 1129177"/>
                  <a:gd name="connsiteY2" fmla="*/ 0 h 1471112"/>
                  <a:gd name="connsiteX3" fmla="*/ 1037737 w 1129177"/>
                  <a:gd name="connsiteY3" fmla="*/ 0 h 1471112"/>
                  <a:gd name="connsiteX4" fmla="*/ 1129177 w 1129177"/>
                  <a:gd name="connsiteY4" fmla="*/ 1471112 h 1471112"/>
                  <a:gd name="connsiteX0" fmla="*/ 1037737 w 1037737"/>
                  <a:gd name="connsiteY0" fmla="*/ 1379672 h 1379672"/>
                  <a:gd name="connsiteX1" fmla="*/ 0 w 1037737"/>
                  <a:gd name="connsiteY1" fmla="*/ 1379672 h 1379672"/>
                  <a:gd name="connsiteX2" fmla="*/ 0 w 1037737"/>
                  <a:gd name="connsiteY2" fmla="*/ 0 h 1379672"/>
                  <a:gd name="connsiteX3" fmla="*/ 1037737 w 1037737"/>
                  <a:gd name="connsiteY3" fmla="*/ 0 h 137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737" h="1379672">
                    <a:moveTo>
                      <a:pt x="1037737" y="1379672"/>
                    </a:moveTo>
                    <a:lnTo>
                      <a:pt x="0" y="1379672"/>
                    </a:lnTo>
                    <a:lnTo>
                      <a:pt x="0" y="0"/>
                    </a:lnTo>
                    <a:lnTo>
                      <a:pt x="1037737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616200" y="1439166"/>
              <a:ext cx="1647048" cy="451690"/>
              <a:chOff x="2804694" y="2761116"/>
              <a:chExt cx="2909252" cy="797839"/>
            </a:xfrm>
          </p:grpSpPr>
          <p:sp>
            <p:nvSpPr>
              <p:cNvPr id="22" name="Isosceles Triangle 9"/>
              <p:cNvSpPr/>
              <p:nvPr/>
            </p:nvSpPr>
            <p:spPr>
              <a:xfrm rot="5400000">
                <a:off x="3602269" y="2561683"/>
                <a:ext cx="797839" cy="1196706"/>
              </a:xfrm>
              <a:prstGeom prst="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599542" y="2888135"/>
                <a:ext cx="543806" cy="54380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>
                <a:off x="2804694" y="3162300"/>
                <a:ext cx="5981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5115806" y="3160041"/>
                <a:ext cx="5981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5753499" y="1095917"/>
            <a:ext cx="2132515" cy="986059"/>
            <a:chOff x="6285910" y="1202143"/>
            <a:chExt cx="2319129" cy="1072348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6285910" y="1437671"/>
              <a:ext cx="462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8142839" y="1738317"/>
              <a:ext cx="462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285910" y="2091608"/>
              <a:ext cx="462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/>
            <p:cNvSpPr/>
            <p:nvPr/>
          </p:nvSpPr>
          <p:spPr>
            <a:xfrm>
              <a:off x="6748110" y="1202143"/>
              <a:ext cx="1072348" cy="1072348"/>
            </a:xfrm>
            <a:prstGeom prst="arc">
              <a:avLst>
                <a:gd name="adj1" fmla="val 16200000"/>
                <a:gd name="adj2" fmla="val 54008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7"/>
            <p:cNvSpPr/>
            <p:nvPr/>
          </p:nvSpPr>
          <p:spPr>
            <a:xfrm>
              <a:off x="6748110" y="1202143"/>
              <a:ext cx="539591" cy="1072348"/>
            </a:xfrm>
            <a:custGeom>
              <a:avLst/>
              <a:gdLst>
                <a:gd name="connsiteX0" fmla="*/ 0 w 1037737"/>
                <a:gd name="connsiteY0" fmla="*/ 0 h 1379672"/>
                <a:gd name="connsiteX1" fmla="*/ 1037737 w 1037737"/>
                <a:gd name="connsiteY1" fmla="*/ 0 h 1379672"/>
                <a:gd name="connsiteX2" fmla="*/ 1037737 w 1037737"/>
                <a:gd name="connsiteY2" fmla="*/ 1379672 h 1379672"/>
                <a:gd name="connsiteX3" fmla="*/ 0 w 1037737"/>
                <a:gd name="connsiteY3" fmla="*/ 1379672 h 1379672"/>
                <a:gd name="connsiteX4" fmla="*/ 0 w 1037737"/>
                <a:gd name="connsiteY4" fmla="*/ 0 h 1379672"/>
                <a:gd name="connsiteX0" fmla="*/ 1037737 w 1129177"/>
                <a:gd name="connsiteY0" fmla="*/ 1379672 h 1471112"/>
                <a:gd name="connsiteX1" fmla="*/ 0 w 1129177"/>
                <a:gd name="connsiteY1" fmla="*/ 1379672 h 1471112"/>
                <a:gd name="connsiteX2" fmla="*/ 0 w 1129177"/>
                <a:gd name="connsiteY2" fmla="*/ 0 h 1471112"/>
                <a:gd name="connsiteX3" fmla="*/ 1037737 w 1129177"/>
                <a:gd name="connsiteY3" fmla="*/ 0 h 1471112"/>
                <a:gd name="connsiteX4" fmla="*/ 1129177 w 1129177"/>
                <a:gd name="connsiteY4" fmla="*/ 1471112 h 1471112"/>
                <a:gd name="connsiteX0" fmla="*/ 1037737 w 1037737"/>
                <a:gd name="connsiteY0" fmla="*/ 1379672 h 1379672"/>
                <a:gd name="connsiteX1" fmla="*/ 0 w 1037737"/>
                <a:gd name="connsiteY1" fmla="*/ 1379672 h 1379672"/>
                <a:gd name="connsiteX2" fmla="*/ 0 w 1037737"/>
                <a:gd name="connsiteY2" fmla="*/ 0 h 1379672"/>
                <a:gd name="connsiteX3" fmla="*/ 1037737 w 1037737"/>
                <a:gd name="connsiteY3" fmla="*/ 0 h 137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37" h="1379672">
                  <a:moveTo>
                    <a:pt x="1037737" y="1379672"/>
                  </a:moveTo>
                  <a:lnTo>
                    <a:pt x="0" y="1379672"/>
                  </a:lnTo>
                  <a:lnTo>
                    <a:pt x="0" y="0"/>
                  </a:lnTo>
                  <a:lnTo>
                    <a:pt x="103773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837230" y="1578273"/>
              <a:ext cx="310119" cy="31011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4533900" y="1388558"/>
            <a:ext cx="1028700" cy="5022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52400" y="2273096"/>
            <a:ext cx="8763000" cy="302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822960" rtl="0" eaLnBrk="1" latinLnBrk="0" hangingPunct="1">
              <a:spcBef>
                <a:spcPts val="0"/>
              </a:spcBef>
              <a:buSzPct val="100000"/>
              <a:buFont typeface="Trebuchet MS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780" indent="-257175" algn="l" defTabSz="822960" rtl="0" eaLnBrk="1" latinLnBrk="0" hangingPunct="1">
              <a:spcBef>
                <a:spcPts val="0"/>
              </a:spcBef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2955" indent="-250032" algn="l" defTabSz="822960" rtl="0" eaLnBrk="1" latinLnBrk="0" hangingPunct="1">
              <a:spcBef>
                <a:spcPts val="0"/>
              </a:spcBef>
              <a:buFont typeface="Wingdings" pitchFamily="2" charset="2"/>
              <a:buChar char="§"/>
              <a:tabLst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558" indent="-257175" algn="l" defTabSz="822960" rtl="0" eaLnBrk="1" latinLnBrk="0" hangingPunct="1">
              <a:spcBef>
                <a:spcPts val="0"/>
              </a:spcBef>
              <a:buFont typeface="Arial" pitchFamily="34" charset="0"/>
              <a:buChar char="–"/>
              <a:tabLst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75" indent="-254318" algn="l" defTabSz="82296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kind of gate has a cool property: it's </a:t>
            </a:r>
            <a:r>
              <a:rPr lang="en-US" b="1" dirty="0"/>
              <a:t>universal</a:t>
            </a:r>
            <a:endParaRPr lang="en-US" dirty="0"/>
          </a:p>
          <a:p>
            <a:r>
              <a:rPr lang="en-US" dirty="0"/>
              <a:t>that means you can make </a:t>
            </a:r>
            <a:r>
              <a:rPr lang="en-US" i="1" dirty="0"/>
              <a:t>any </a:t>
            </a:r>
            <a:r>
              <a:rPr lang="en-US" i="1" dirty="0" err="1"/>
              <a:t>boolean</a:t>
            </a:r>
            <a:r>
              <a:rPr lang="en-US" i="1" dirty="0"/>
              <a:t> function</a:t>
            </a:r>
            <a:r>
              <a:rPr lang="en-US" dirty="0"/>
              <a:t> with NAND gates</a:t>
            </a:r>
          </a:p>
          <a:p>
            <a:pPr lvl="1"/>
            <a:r>
              <a:rPr lang="en-US" dirty="0"/>
              <a:t>~A = A </a:t>
            </a:r>
            <a:r>
              <a:rPr lang="en-US" b="1" dirty="0"/>
              <a:t>NAND</a:t>
            </a:r>
            <a:r>
              <a:rPr lang="en-US" dirty="0"/>
              <a:t> A</a:t>
            </a:r>
          </a:p>
          <a:p>
            <a:pPr lvl="1"/>
            <a:r>
              <a:rPr lang="en-US" dirty="0"/>
              <a:t>A &amp; B = ~(A </a:t>
            </a:r>
            <a:r>
              <a:rPr lang="en-US" b="1" dirty="0"/>
              <a:t>NAND</a:t>
            </a:r>
            <a:r>
              <a:rPr lang="en-US" dirty="0"/>
              <a:t> B)</a:t>
            </a:r>
          </a:p>
          <a:p>
            <a:pPr lvl="1"/>
            <a:r>
              <a:rPr lang="en-US" dirty="0" err="1"/>
              <a:t>etc</a:t>
            </a:r>
            <a:r>
              <a:rPr lang="en-US" dirty="0"/>
              <a:t>… </a:t>
            </a:r>
            <a:r>
              <a:rPr lang="en-US" b="1" i="1" dirty="0">
                <a:solidFill>
                  <a:srgbClr val="FF0000"/>
                </a:solidFill>
              </a:rPr>
              <a:t>(no you do not have to remember these)</a:t>
            </a:r>
          </a:p>
          <a:p>
            <a:r>
              <a:rPr lang="en-US" dirty="0"/>
              <a:t>you can build </a:t>
            </a:r>
            <a:r>
              <a:rPr lang="en-US" b="1" dirty="0"/>
              <a:t>an entire computer</a:t>
            </a:r>
            <a:r>
              <a:rPr lang="en-US" dirty="0"/>
              <a:t> with NANDs</a:t>
            </a:r>
          </a:p>
          <a:p>
            <a:r>
              <a:rPr lang="en-US" dirty="0"/>
              <a:t>digital logic courses use them cause </a:t>
            </a:r>
            <a:r>
              <a:rPr lang="en-US" b="1" dirty="0"/>
              <a:t>NAND gate chips are cheap</a:t>
            </a:r>
          </a:p>
          <a:p>
            <a:pPr lvl="1"/>
            <a:r>
              <a:rPr lang="en-US" dirty="0"/>
              <a:t>but in Logisim, we have infinite gates for free :D</a:t>
            </a:r>
          </a:p>
        </p:txBody>
      </p:sp>
    </p:spTree>
    <p:extLst>
      <p:ext uri="{BB962C8B-B14F-4D97-AF65-F5344CB8AC3E}">
        <p14:creationId xmlns:p14="http://schemas.microsoft.com/office/powerpoint/2010/main" val="8374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1E590-F5A7-D340-A066-55F970DA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some simple problems with 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65F7-7BFF-7F4E-9E84-FC7CCEDE1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these, let’s take a minute or so </a:t>
            </a:r>
            <a:r>
              <a:rPr lang="en-US" b="1" dirty="0"/>
              <a:t>talking to each other </a:t>
            </a:r>
            <a:r>
              <a:rPr lang="en-US" dirty="0"/>
              <a:t>to come up with a combination of </a:t>
            </a:r>
            <a:r>
              <a:rPr lang="en-US" b="1" dirty="0"/>
              <a:t>one or two gates </a:t>
            </a:r>
            <a:r>
              <a:rPr lang="en-US" dirty="0"/>
              <a:t>to solve the problem.</a:t>
            </a:r>
          </a:p>
          <a:p>
            <a:r>
              <a:rPr lang="en-US" dirty="0"/>
              <a:t>remember that </a:t>
            </a:r>
            <a:r>
              <a:rPr lang="en-US" b="1" dirty="0"/>
              <a:t>1 = true = yes, </a:t>
            </a:r>
            <a:r>
              <a:rPr lang="en-US" dirty="0"/>
              <a:t>and </a:t>
            </a:r>
            <a:r>
              <a:rPr lang="en-US" b="1" dirty="0"/>
              <a:t>0 = false = no, </a:t>
            </a:r>
            <a:r>
              <a:rPr lang="en-US" dirty="0"/>
              <a:t>and feel free to look back at the truth tables a few slides back</a:t>
            </a:r>
          </a:p>
          <a:p>
            <a:r>
              <a:rPr lang="en-US" dirty="0"/>
              <a:t>so:</a:t>
            </a:r>
          </a:p>
          <a:p>
            <a:pPr marL="715805" lvl="1" indent="-457200">
              <a:buFont typeface="+mj-lt"/>
              <a:buAutoNum type="arabicPeriod"/>
            </a:pPr>
            <a:r>
              <a:rPr lang="en-US" dirty="0"/>
              <a:t>a circuit that tells you if its input is 0 </a:t>
            </a:r>
            <a:r>
              <a:rPr lang="en-US" sz="1200" dirty="0"/>
              <a:t>(historically, people really overcomplicate this)</a:t>
            </a:r>
          </a:p>
          <a:p>
            <a:pPr marL="715805" lvl="1" indent="-457200">
              <a:buFont typeface="+mj-lt"/>
              <a:buAutoNum type="arabicPeriod"/>
            </a:pPr>
            <a:r>
              <a:rPr lang="en-US" dirty="0"/>
              <a:t>a circuit with </a:t>
            </a:r>
            <a:r>
              <a:rPr lang="en-US" b="1" dirty="0"/>
              <a:t>two inputs </a:t>
            </a:r>
            <a:r>
              <a:rPr lang="en-US" dirty="0"/>
              <a:t>(two Boolean values) and tells you if they are </a:t>
            </a:r>
            <a:r>
              <a:rPr lang="en-US" b="1" dirty="0"/>
              <a:t>equal/the same</a:t>
            </a:r>
          </a:p>
          <a:p>
            <a:pPr marL="715805" lvl="1" indent="-457200">
              <a:buFont typeface="+mj-lt"/>
              <a:buAutoNum type="arabicPeriod"/>
            </a:pPr>
            <a:r>
              <a:rPr lang="en-US" dirty="0"/>
              <a:t>a circuit with </a:t>
            </a:r>
            <a:r>
              <a:rPr lang="en-US" b="1" dirty="0"/>
              <a:t>three inputs </a:t>
            </a:r>
            <a:r>
              <a:rPr lang="en-US" dirty="0"/>
              <a:t>that tells you if </a:t>
            </a:r>
            <a:r>
              <a:rPr lang="en-US" b="1" i="1" dirty="0"/>
              <a:t>any</a:t>
            </a:r>
            <a:r>
              <a:rPr lang="en-US" b="1" dirty="0"/>
              <a:t> of them </a:t>
            </a:r>
            <a:r>
              <a:rPr lang="en-US" dirty="0"/>
              <a:t>are 1</a:t>
            </a:r>
          </a:p>
          <a:p>
            <a:pPr marL="972980" lvl="2" indent="-457200"/>
            <a:r>
              <a:rPr lang="en-US" dirty="0"/>
              <a:t>how would you modify that to make it tell you if </a:t>
            </a:r>
            <a:r>
              <a:rPr lang="en-US" b="1" dirty="0"/>
              <a:t>all of the inputs are 0?</a:t>
            </a:r>
          </a:p>
          <a:p>
            <a:pPr marL="1231583" lvl="3" indent="-457200"/>
            <a:r>
              <a:rPr lang="en-US" dirty="0"/>
              <a:t>where might this be useful?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6C9B9-392B-A844-A438-E07A01273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1A6B1-B06E-6545-9EC3-02DEC001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393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announcements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A0E37-ABCA-6C4D-B604-699088C06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last day to withdraw is this Friday, 3/8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DO NOT download Logisim from </a:t>
            </a:r>
            <a:r>
              <a:rPr lang="en-US" b="1" dirty="0" err="1">
                <a:solidFill>
                  <a:srgbClr val="FF0000"/>
                </a:solidFill>
              </a:rPr>
              <a:t>cburch.com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my version is fixed in many, many ways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Inputs, Outputs, and Wires </a:t>
            </a:r>
            <a:r>
              <a:rPr lang="en-US" sz="2800" dirty="0"/>
              <a:t>(in Logisim)</a:t>
            </a:r>
            <a:br>
              <a:rPr lang="en-US" sz="2800" dirty="0"/>
            </a:br>
            <a:r>
              <a:rPr lang="en-US" sz="1600" dirty="0"/>
              <a:t>(we won’t do these slides in class, but you can refer to them for lab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478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A39A09-080F-6D40-B62D-E418C04D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Logisim's Inputs and Outputs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3DED75-2139-7445-AB51-64C189ABE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495300"/>
          </a:xfrm>
        </p:spPr>
        <p:txBody>
          <a:bodyPr/>
          <a:lstStyle/>
          <a:p>
            <a:r>
              <a:rPr lang="en-US" dirty="0"/>
              <a:t>to interact with our schematics, Logisim gives us these.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1A2BC-BC2C-094B-8D97-29515EA9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FDD18-A378-6E4C-A117-19D7DC95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60A98-6998-CD44-9A5D-88B9A14E4E5E}"/>
              </a:ext>
            </a:extLst>
          </p:cNvPr>
          <p:cNvGrpSpPr/>
          <p:nvPr/>
        </p:nvGrpSpPr>
        <p:grpSpPr>
          <a:xfrm>
            <a:off x="890760" y="1485904"/>
            <a:ext cx="972377" cy="914400"/>
            <a:chOff x="1143000" y="1524530"/>
            <a:chExt cx="972377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4268D1-A5F0-ED47-9556-53F946D00477}"/>
                </a:ext>
              </a:extLst>
            </p:cNvPr>
            <p:cNvSpPr/>
            <p:nvPr/>
          </p:nvSpPr>
          <p:spPr>
            <a:xfrm>
              <a:off x="1143000" y="152453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DBD51D-BD48-2248-9894-5277DCDA65D1}"/>
                </a:ext>
              </a:extLst>
            </p:cNvPr>
            <p:cNvSpPr/>
            <p:nvPr/>
          </p:nvSpPr>
          <p:spPr>
            <a:xfrm>
              <a:off x="1257830" y="1639360"/>
              <a:ext cx="684740" cy="68474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FC515D2-0DB4-234E-9B32-C9D0B261808A}"/>
                </a:ext>
              </a:extLst>
            </p:cNvPr>
            <p:cNvSpPr/>
            <p:nvPr/>
          </p:nvSpPr>
          <p:spPr>
            <a:xfrm>
              <a:off x="1992611" y="1926031"/>
              <a:ext cx="122766" cy="12276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3E372A-6CF8-014A-B844-F0921706DB31}"/>
              </a:ext>
            </a:extLst>
          </p:cNvPr>
          <p:cNvGrpSpPr/>
          <p:nvPr/>
        </p:nvGrpSpPr>
        <p:grpSpPr>
          <a:xfrm>
            <a:off x="1966512" y="1485904"/>
            <a:ext cx="4012628" cy="769441"/>
            <a:chOff x="6181152" y="3047077"/>
            <a:chExt cx="4012628" cy="76944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57DF571-9A16-D14A-BF2F-DC3CF40454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81152" y="3504277"/>
              <a:ext cx="549534" cy="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DEEC92-EB62-BB40-B9A6-322423ABA7FD}"/>
                </a:ext>
              </a:extLst>
            </p:cNvPr>
            <p:cNvSpPr txBox="1"/>
            <p:nvPr/>
          </p:nvSpPr>
          <p:spPr>
            <a:xfrm>
              <a:off x="6570219" y="3047077"/>
              <a:ext cx="36235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this little dot is the </a:t>
              </a:r>
              <a:r>
                <a:rPr lang="en-US" sz="2200" b="1" dirty="0"/>
                <a:t>pin</a:t>
              </a:r>
              <a:r>
                <a:rPr lang="en-US" sz="2200" dirty="0"/>
                <a:t> that you can attach wires to.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318A1CD-FD43-C64C-BA05-8C3F985BB51F}"/>
              </a:ext>
            </a:extLst>
          </p:cNvPr>
          <p:cNvSpPr txBox="1"/>
          <p:nvPr/>
        </p:nvSpPr>
        <p:spPr>
          <a:xfrm>
            <a:off x="645140" y="961216"/>
            <a:ext cx="4029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Inputs</a:t>
            </a:r>
            <a:r>
              <a:rPr lang="en-US" sz="2200" dirty="0"/>
              <a:t> have square corners.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C69770-3CD4-DF4C-8C54-41C6F97BB6D0}"/>
              </a:ext>
            </a:extLst>
          </p:cNvPr>
          <p:cNvGrpSpPr/>
          <p:nvPr/>
        </p:nvGrpSpPr>
        <p:grpSpPr>
          <a:xfrm>
            <a:off x="4043808" y="3467100"/>
            <a:ext cx="979751" cy="914400"/>
            <a:chOff x="1077649" y="1524530"/>
            <a:chExt cx="979751" cy="9144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6A2349E-FD4F-D347-A5BA-E124F2E797C9}"/>
                </a:ext>
              </a:extLst>
            </p:cNvPr>
            <p:cNvSpPr/>
            <p:nvPr/>
          </p:nvSpPr>
          <p:spPr>
            <a:xfrm>
              <a:off x="1143000" y="1524530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D5CAB3D-0F0B-F74C-B888-2CDA668602CD}"/>
                </a:ext>
              </a:extLst>
            </p:cNvPr>
            <p:cNvSpPr/>
            <p:nvPr/>
          </p:nvSpPr>
          <p:spPr>
            <a:xfrm>
              <a:off x="1257830" y="1639360"/>
              <a:ext cx="684740" cy="6847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x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D7E4032-728E-7343-9872-93254C842BF3}"/>
                </a:ext>
              </a:extLst>
            </p:cNvPr>
            <p:cNvSpPr/>
            <p:nvPr/>
          </p:nvSpPr>
          <p:spPr>
            <a:xfrm>
              <a:off x="1077649" y="1926031"/>
              <a:ext cx="122766" cy="1227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13B68A5-7E0F-5C41-9BED-F13941A446C5}"/>
              </a:ext>
            </a:extLst>
          </p:cNvPr>
          <p:cNvSpPr txBox="1"/>
          <p:nvPr/>
        </p:nvSpPr>
        <p:spPr>
          <a:xfrm>
            <a:off x="742018" y="3530101"/>
            <a:ext cx="3281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Outputs</a:t>
            </a:r>
            <a:r>
              <a:rPr lang="en-US" sz="2200" dirty="0"/>
              <a:t> are round, or have rounded corners.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59AC48-B5EA-5A40-B811-A9367D123DF6}"/>
              </a:ext>
            </a:extLst>
          </p:cNvPr>
          <p:cNvSpPr txBox="1"/>
          <p:nvPr/>
        </p:nvSpPr>
        <p:spPr>
          <a:xfrm>
            <a:off x="3138599" y="2255524"/>
            <a:ext cx="5662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you can use the hand tool 👆 to change their value to interact with your circuit.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326D06-9184-3940-B372-F9CC39D7F412}"/>
              </a:ext>
            </a:extLst>
          </p:cNvPr>
          <p:cNvSpPr txBox="1"/>
          <p:nvPr/>
        </p:nvSpPr>
        <p:spPr>
          <a:xfrm>
            <a:off x="1804212" y="4645117"/>
            <a:ext cx="5344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do not confuse inputs and outputs! they have totally different purposes.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9DFA31-88AB-4343-8794-68906AA30ED0}"/>
              </a:ext>
            </a:extLst>
          </p:cNvPr>
          <p:cNvSpPr txBox="1"/>
          <p:nvPr/>
        </p:nvSpPr>
        <p:spPr>
          <a:xfrm>
            <a:off x="5080974" y="3414221"/>
            <a:ext cx="3609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they </a:t>
            </a:r>
            <a:r>
              <a:rPr lang="en-US" sz="2200" i="1" dirty="0"/>
              <a:t>show </a:t>
            </a:r>
            <a:r>
              <a:rPr lang="en-US" sz="2200" dirty="0"/>
              <a:t>a value that you give them. </a:t>
            </a:r>
            <a:r>
              <a:rPr lang="en-US" sz="1600" dirty="0"/>
              <a:t>(this one isn't being given a value, so it shows x.)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78749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4A14-4453-3E4E-9FFF-86BA3DF5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kinds of inputs and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F7912-DE0B-A445-BEFF-C005FE081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495300"/>
          </a:xfrm>
        </p:spPr>
        <p:txBody>
          <a:bodyPr/>
          <a:lstStyle/>
          <a:p>
            <a:r>
              <a:rPr lang="en-US" dirty="0"/>
              <a:t>some really common ones I'll use in examples and such: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102D1-1424-0F44-9C8D-86A34254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452E1-735D-4948-AF59-500BC50E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763752-7808-1C48-BF81-6C3B407B8163}"/>
              </a:ext>
            </a:extLst>
          </p:cNvPr>
          <p:cNvGrpSpPr/>
          <p:nvPr/>
        </p:nvGrpSpPr>
        <p:grpSpPr>
          <a:xfrm>
            <a:off x="1216742" y="1104900"/>
            <a:ext cx="715521" cy="672859"/>
            <a:chOff x="1143000" y="1524530"/>
            <a:chExt cx="972377" cy="914400"/>
          </a:xfrm>
        </p:grpSpPr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6B9F5DA9-520F-8D40-8670-5536C6362EBA}"/>
                </a:ext>
              </a:extLst>
            </p:cNvPr>
            <p:cNvSpPr/>
            <p:nvPr/>
          </p:nvSpPr>
          <p:spPr>
            <a:xfrm rot="5400000">
              <a:off x="1143000" y="1524530"/>
              <a:ext cx="914400" cy="914400"/>
            </a:xfrm>
            <a:prstGeom prst="cube">
              <a:avLst>
                <a:gd name="adj" fmla="val 1209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6C53830-5932-784C-98B6-9D06DF72FCA9}"/>
                </a:ext>
              </a:extLst>
            </p:cNvPr>
            <p:cNvSpPr/>
            <p:nvPr/>
          </p:nvSpPr>
          <p:spPr>
            <a:xfrm>
              <a:off x="1992611" y="1926031"/>
              <a:ext cx="122766" cy="12276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864BECB-00E2-1C42-B621-C76BCE5F3991}"/>
              </a:ext>
            </a:extLst>
          </p:cNvPr>
          <p:cNvSpPr txBox="1"/>
          <p:nvPr/>
        </p:nvSpPr>
        <p:spPr>
          <a:xfrm>
            <a:off x="1993714" y="1056608"/>
            <a:ext cx="5982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 </a:t>
            </a:r>
            <a:r>
              <a:rPr lang="en-US" sz="2200" b="1" dirty="0"/>
              <a:t>button </a:t>
            </a:r>
            <a:r>
              <a:rPr lang="en-US" sz="2200" dirty="0"/>
              <a:t>is an input that normally produces 0, but produces a 1 when you push 👆 it.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44B890-FDA7-F24F-B908-EC6ACC2558EE}"/>
              </a:ext>
            </a:extLst>
          </p:cNvPr>
          <p:cNvGrpSpPr/>
          <p:nvPr/>
        </p:nvGrpSpPr>
        <p:grpSpPr>
          <a:xfrm>
            <a:off x="1241921" y="1996618"/>
            <a:ext cx="606397" cy="561595"/>
            <a:chOff x="1235529" y="2244178"/>
            <a:chExt cx="830824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1320EF-0591-0640-84F7-D1AA6F254D08}"/>
                </a:ext>
              </a:extLst>
            </p:cNvPr>
            <p:cNvSpPr/>
            <p:nvPr/>
          </p:nvSpPr>
          <p:spPr>
            <a:xfrm>
              <a:off x="1296912" y="2244178"/>
              <a:ext cx="769441" cy="76944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ECA3E36-0D56-8D49-BE65-534BC43206C5}"/>
                </a:ext>
              </a:extLst>
            </p:cNvPr>
            <p:cNvSpPr/>
            <p:nvPr/>
          </p:nvSpPr>
          <p:spPr>
            <a:xfrm>
              <a:off x="1235529" y="2567515"/>
              <a:ext cx="122766" cy="1227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96174F-40FA-E046-8D6B-76559062A5C4}"/>
              </a:ext>
            </a:extLst>
          </p:cNvPr>
          <p:cNvGrpSpPr/>
          <p:nvPr/>
        </p:nvGrpSpPr>
        <p:grpSpPr>
          <a:xfrm>
            <a:off x="896305" y="2649162"/>
            <a:ext cx="952013" cy="561595"/>
            <a:chOff x="762000" y="3092725"/>
            <a:chExt cx="1304352" cy="76944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C6DE6E1-CA82-C542-A92F-5C51BB78414E}"/>
                </a:ext>
              </a:extLst>
            </p:cNvPr>
            <p:cNvSpPr/>
            <p:nvPr/>
          </p:nvSpPr>
          <p:spPr>
            <a:xfrm>
              <a:off x="1296911" y="3092725"/>
              <a:ext cx="769441" cy="76944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AA755E-AF49-8040-81A9-496BD42C5268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762000" y="3477446"/>
              <a:ext cx="53491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E1884D1-0945-E948-B2A5-F452285CEDE5}"/>
              </a:ext>
            </a:extLst>
          </p:cNvPr>
          <p:cNvSpPr txBox="1"/>
          <p:nvPr/>
        </p:nvSpPr>
        <p:spPr>
          <a:xfrm>
            <a:off x="1901842" y="2196736"/>
            <a:ext cx="6384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 </a:t>
            </a:r>
            <a:r>
              <a:rPr lang="en-US" sz="2200" b="1" dirty="0"/>
              <a:t>LED </a:t>
            </a:r>
            <a:r>
              <a:rPr lang="en-US" sz="2200" dirty="0"/>
              <a:t>(light-emitting diode) is an output that is normally dark, but lights up when you give it a 1.</a:t>
            </a:r>
            <a:endParaRPr lang="en-US" sz="2200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ADD7AE-4402-594C-BD6D-A4B9468B4C76}"/>
              </a:ext>
            </a:extLst>
          </p:cNvPr>
          <p:cNvGrpSpPr/>
          <p:nvPr/>
        </p:nvGrpSpPr>
        <p:grpSpPr>
          <a:xfrm>
            <a:off x="1238865" y="3438697"/>
            <a:ext cx="624133" cy="582502"/>
            <a:chOff x="1077649" y="1524530"/>
            <a:chExt cx="979751" cy="9144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148CDEF-74DF-4A42-94FC-539137EED174}"/>
                </a:ext>
              </a:extLst>
            </p:cNvPr>
            <p:cNvSpPr/>
            <p:nvPr/>
          </p:nvSpPr>
          <p:spPr>
            <a:xfrm>
              <a:off x="1143000" y="1524530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DA835D2-4510-3248-9195-7F682CBCE222}"/>
                </a:ext>
              </a:extLst>
            </p:cNvPr>
            <p:cNvSpPr/>
            <p:nvPr/>
          </p:nvSpPr>
          <p:spPr>
            <a:xfrm>
              <a:off x="1077649" y="1926031"/>
              <a:ext cx="122766" cy="1227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CC7284B-D9D9-C843-AD83-0520C342BD46}"/>
              </a:ext>
            </a:extLst>
          </p:cNvPr>
          <p:cNvSpPr txBox="1"/>
          <p:nvPr/>
        </p:nvSpPr>
        <p:spPr>
          <a:xfrm>
            <a:off x="1901842" y="3379518"/>
            <a:ext cx="63846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probes </a:t>
            </a:r>
            <a:r>
              <a:rPr lang="en-US" sz="2200" i="1" dirty="0"/>
              <a:t>look</a:t>
            </a:r>
            <a:r>
              <a:rPr lang="en-US" sz="2200" dirty="0"/>
              <a:t> like outputs, but they're more like a "debug print" for inspecting values. </a:t>
            </a:r>
            <a:r>
              <a:rPr lang="en-US" sz="2200" b="1" dirty="0">
                <a:solidFill>
                  <a:srgbClr val="FF0000"/>
                </a:solidFill>
              </a:rPr>
              <a:t>they are not the same as outputs, though.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EBA13D-D1BE-BD4A-A3CE-EE2F0D7A4FBA}"/>
              </a:ext>
            </a:extLst>
          </p:cNvPr>
          <p:cNvSpPr txBox="1"/>
          <p:nvPr/>
        </p:nvSpPr>
        <p:spPr>
          <a:xfrm>
            <a:off x="2108321" y="4516017"/>
            <a:ext cx="5868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they can display their value in different bases (or “radixes,” as Logisim calls bases).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B52E04-76B0-0441-A1AD-F09A4F65238D}"/>
              </a:ext>
            </a:extLst>
          </p:cNvPr>
          <p:cNvGrpSpPr/>
          <p:nvPr/>
        </p:nvGrpSpPr>
        <p:grpSpPr>
          <a:xfrm>
            <a:off x="926654" y="4148959"/>
            <a:ext cx="952932" cy="582502"/>
            <a:chOff x="926654" y="4148959"/>
            <a:chExt cx="952932" cy="582502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3535C0C-49FE-1140-9A46-ECD5A47A14AC}"/>
                </a:ext>
              </a:extLst>
            </p:cNvPr>
            <p:cNvSpPr/>
            <p:nvPr/>
          </p:nvSpPr>
          <p:spPr>
            <a:xfrm>
              <a:off x="1297084" y="4148959"/>
              <a:ext cx="582502" cy="5825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13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8733D80-4573-354C-BABB-6818E8F0A880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>
              <a:off x="926654" y="4440210"/>
              <a:ext cx="3704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C8F36D-4CEF-C543-B942-FEC7C501F130}"/>
              </a:ext>
            </a:extLst>
          </p:cNvPr>
          <p:cNvGrpSpPr/>
          <p:nvPr/>
        </p:nvGrpSpPr>
        <p:grpSpPr>
          <a:xfrm>
            <a:off x="930408" y="4809395"/>
            <a:ext cx="952932" cy="582502"/>
            <a:chOff x="926654" y="4148959"/>
            <a:chExt cx="952932" cy="582502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4909AE6-0B5B-9B4D-BDC2-3372546C2A7E}"/>
                </a:ext>
              </a:extLst>
            </p:cNvPr>
            <p:cNvSpPr/>
            <p:nvPr/>
          </p:nvSpPr>
          <p:spPr>
            <a:xfrm>
              <a:off x="1297084" y="4148959"/>
              <a:ext cx="582502" cy="5825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749147-7B48-A944-8C20-2BC6BF273162}"/>
                </a:ext>
              </a:extLst>
            </p:cNvPr>
            <p:cNvCxnSpPr>
              <a:cxnSpLocks/>
              <a:stCxn id="34" idx="1"/>
            </p:cNvCxnSpPr>
            <p:nvPr/>
          </p:nvCxnSpPr>
          <p:spPr>
            <a:xfrm flipH="1">
              <a:off x="926654" y="4440210"/>
              <a:ext cx="3704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9711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a wire?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33399"/>
          </a:xfrm>
        </p:spPr>
        <p:txBody>
          <a:bodyPr/>
          <a:lstStyle/>
          <a:p>
            <a:r>
              <a:rPr lang="en-US" dirty="0"/>
              <a:t>say you wanna do </a:t>
            </a:r>
            <a:r>
              <a:rPr lang="en-US" b="1" dirty="0"/>
              <a:t>Y = AB + C </a:t>
            </a:r>
            <a:r>
              <a:rPr lang="en-US" sz="1200" dirty="0"/>
              <a:t>i.e. (A &amp;&amp; B) || 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631608" y="1494309"/>
            <a:ext cx="1883986" cy="1205542"/>
            <a:chOff x="838200" y="1778536"/>
            <a:chExt cx="2651455" cy="1696636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943752" y="2392228"/>
              <a:ext cx="5981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891514" y="2781298"/>
              <a:ext cx="5981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38200" y="1778536"/>
              <a:ext cx="583848" cy="64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/>
                <a:t>A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943752" y="3238500"/>
              <a:ext cx="5981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38200" y="2624808"/>
              <a:ext cx="583848" cy="64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/>
                <a:t>B</a:t>
              </a:r>
            </a:p>
          </p:txBody>
        </p:sp>
        <p:sp>
          <p:nvSpPr>
            <p:cNvPr id="15" name="Arc 14"/>
            <p:cNvSpPr/>
            <p:nvPr/>
          </p:nvSpPr>
          <p:spPr>
            <a:xfrm>
              <a:off x="1503769" y="2087427"/>
              <a:ext cx="1387744" cy="1387744"/>
            </a:xfrm>
            <a:prstGeom prst="arc">
              <a:avLst>
                <a:gd name="adj1" fmla="val 16200000"/>
                <a:gd name="adj2" fmla="val 54008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Rectangle 7"/>
            <p:cNvSpPr/>
            <p:nvPr/>
          </p:nvSpPr>
          <p:spPr>
            <a:xfrm>
              <a:off x="1541893" y="2087428"/>
              <a:ext cx="750020" cy="1387744"/>
            </a:xfrm>
            <a:custGeom>
              <a:avLst/>
              <a:gdLst>
                <a:gd name="connsiteX0" fmla="*/ 0 w 1037737"/>
                <a:gd name="connsiteY0" fmla="*/ 0 h 1379672"/>
                <a:gd name="connsiteX1" fmla="*/ 1037737 w 1037737"/>
                <a:gd name="connsiteY1" fmla="*/ 0 h 1379672"/>
                <a:gd name="connsiteX2" fmla="*/ 1037737 w 1037737"/>
                <a:gd name="connsiteY2" fmla="*/ 1379672 h 1379672"/>
                <a:gd name="connsiteX3" fmla="*/ 0 w 1037737"/>
                <a:gd name="connsiteY3" fmla="*/ 1379672 h 1379672"/>
                <a:gd name="connsiteX4" fmla="*/ 0 w 1037737"/>
                <a:gd name="connsiteY4" fmla="*/ 0 h 1379672"/>
                <a:gd name="connsiteX0" fmla="*/ 1037737 w 1129177"/>
                <a:gd name="connsiteY0" fmla="*/ 1379672 h 1471112"/>
                <a:gd name="connsiteX1" fmla="*/ 0 w 1129177"/>
                <a:gd name="connsiteY1" fmla="*/ 1379672 h 1471112"/>
                <a:gd name="connsiteX2" fmla="*/ 0 w 1129177"/>
                <a:gd name="connsiteY2" fmla="*/ 0 h 1471112"/>
                <a:gd name="connsiteX3" fmla="*/ 1037737 w 1129177"/>
                <a:gd name="connsiteY3" fmla="*/ 0 h 1471112"/>
                <a:gd name="connsiteX4" fmla="*/ 1129177 w 1129177"/>
                <a:gd name="connsiteY4" fmla="*/ 1471112 h 1471112"/>
                <a:gd name="connsiteX0" fmla="*/ 1037737 w 1037737"/>
                <a:gd name="connsiteY0" fmla="*/ 1379672 h 1379672"/>
                <a:gd name="connsiteX1" fmla="*/ 0 w 1037737"/>
                <a:gd name="connsiteY1" fmla="*/ 1379672 h 1379672"/>
                <a:gd name="connsiteX2" fmla="*/ 0 w 1037737"/>
                <a:gd name="connsiteY2" fmla="*/ 0 h 1379672"/>
                <a:gd name="connsiteX3" fmla="*/ 1037737 w 1037737"/>
                <a:gd name="connsiteY3" fmla="*/ 0 h 137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37" h="1379672">
                  <a:moveTo>
                    <a:pt x="1037737" y="1379672"/>
                  </a:moveTo>
                  <a:lnTo>
                    <a:pt x="0" y="1379672"/>
                  </a:lnTo>
                  <a:lnTo>
                    <a:pt x="0" y="0"/>
                  </a:lnTo>
                  <a:lnTo>
                    <a:pt x="103773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04515" y="2709780"/>
            <a:ext cx="1773438" cy="986035"/>
            <a:chOff x="4876800" y="2087461"/>
            <a:chExt cx="2495873" cy="1387711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 flipH="1">
              <a:off x="5010031" y="2385247"/>
              <a:ext cx="5897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774532" y="2781307"/>
              <a:ext cx="5981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982352" y="3238500"/>
              <a:ext cx="5981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876800" y="2624808"/>
              <a:ext cx="583848" cy="64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/>
                <a:t>C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408663" y="2087461"/>
              <a:ext cx="1367878" cy="1387711"/>
              <a:chOff x="5561063" y="2087461"/>
              <a:chExt cx="1367878" cy="1387711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561063" y="2087461"/>
                <a:ext cx="1367878" cy="1387711"/>
                <a:chOff x="5561063" y="1690630"/>
                <a:chExt cx="1367878" cy="2181371"/>
              </a:xfrm>
            </p:grpSpPr>
            <p:sp>
              <p:nvSpPr>
                <p:cNvPr id="29" name="Freeform: Shape 15"/>
                <p:cNvSpPr/>
                <p:nvPr/>
              </p:nvSpPr>
              <p:spPr>
                <a:xfrm>
                  <a:off x="5563072" y="1690630"/>
                  <a:ext cx="1365869" cy="1090671"/>
                </a:xfrm>
                <a:custGeom>
                  <a:avLst/>
                  <a:gdLst>
                    <a:gd name="connsiteX0" fmla="*/ 0 w 1740665"/>
                    <a:gd name="connsiteY0" fmla="*/ 0 h 1090670"/>
                    <a:gd name="connsiteX1" fmla="*/ 914400 w 1740665"/>
                    <a:gd name="connsiteY1" fmla="*/ 231354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046603 w 1740665"/>
                    <a:gd name="connsiteY1" fmla="*/ 253388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0665" h="1090670">
                      <a:moveTo>
                        <a:pt x="0" y="0"/>
                      </a:moveTo>
                      <a:cubicBezTo>
                        <a:pt x="312144" y="24788"/>
                        <a:pt x="822593" y="27543"/>
                        <a:pt x="1145755" y="308473"/>
                      </a:cubicBezTo>
                      <a:cubicBezTo>
                        <a:pt x="1468917" y="589403"/>
                        <a:pt x="1494622" y="564614"/>
                        <a:pt x="1740665" y="109067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0" name="Freeform: Shape 37"/>
                <p:cNvSpPr/>
                <p:nvPr/>
              </p:nvSpPr>
              <p:spPr>
                <a:xfrm flipV="1">
                  <a:off x="5561063" y="2781330"/>
                  <a:ext cx="1365870" cy="1090671"/>
                </a:xfrm>
                <a:custGeom>
                  <a:avLst/>
                  <a:gdLst>
                    <a:gd name="connsiteX0" fmla="*/ 0 w 1740665"/>
                    <a:gd name="connsiteY0" fmla="*/ 0 h 1090670"/>
                    <a:gd name="connsiteX1" fmla="*/ 914400 w 1740665"/>
                    <a:gd name="connsiteY1" fmla="*/ 231354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046603 w 1740665"/>
                    <a:gd name="connsiteY1" fmla="*/ 253388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  <a:gd name="connsiteX0" fmla="*/ 0 w 1740665"/>
                    <a:gd name="connsiteY0" fmla="*/ 0 h 1090670"/>
                    <a:gd name="connsiteX1" fmla="*/ 1145755 w 1740665"/>
                    <a:gd name="connsiteY1" fmla="*/ 308473 h 1090670"/>
                    <a:gd name="connsiteX2" fmla="*/ 1740665 w 1740665"/>
                    <a:gd name="connsiteY2" fmla="*/ 1090670 h 1090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0665" h="1090670">
                      <a:moveTo>
                        <a:pt x="0" y="0"/>
                      </a:moveTo>
                      <a:cubicBezTo>
                        <a:pt x="312144" y="24788"/>
                        <a:pt x="822593" y="27543"/>
                        <a:pt x="1145755" y="308473"/>
                      </a:cubicBezTo>
                      <a:cubicBezTo>
                        <a:pt x="1468917" y="589403"/>
                        <a:pt x="1494622" y="564614"/>
                        <a:pt x="1740665" y="109067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28" name="Freeform: Shape 38"/>
              <p:cNvSpPr/>
              <p:nvPr/>
            </p:nvSpPr>
            <p:spPr>
              <a:xfrm>
                <a:off x="5568950" y="2095500"/>
                <a:ext cx="311172" cy="1377950"/>
              </a:xfrm>
              <a:custGeom>
                <a:avLst/>
                <a:gdLst>
                  <a:gd name="connsiteX0" fmla="*/ 0 w 311172"/>
                  <a:gd name="connsiteY0" fmla="*/ 0 h 1377950"/>
                  <a:gd name="connsiteX1" fmla="*/ 311150 w 311172"/>
                  <a:gd name="connsiteY1" fmla="*/ 647700 h 1377950"/>
                  <a:gd name="connsiteX2" fmla="*/ 12700 w 311172"/>
                  <a:gd name="connsiteY2" fmla="*/ 1377950 h 137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1172" h="1377950">
                    <a:moveTo>
                      <a:pt x="0" y="0"/>
                    </a:moveTo>
                    <a:cubicBezTo>
                      <a:pt x="154516" y="209021"/>
                      <a:pt x="309033" y="418042"/>
                      <a:pt x="311150" y="647700"/>
                    </a:cubicBezTo>
                    <a:cubicBezTo>
                      <a:pt x="313267" y="877358"/>
                      <a:pt x="162983" y="1127654"/>
                      <a:pt x="12700" y="137795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857C5A-BBEC-204E-B3AC-6763FC67BE38}"/>
                </a:ext>
              </a:extLst>
            </p:cNvPr>
            <p:cNvSpPr txBox="1"/>
            <p:nvPr/>
          </p:nvSpPr>
          <p:spPr>
            <a:xfrm>
              <a:off x="6778088" y="2172303"/>
              <a:ext cx="583848" cy="64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/>
                <a:t>Y</a:t>
              </a:r>
            </a:p>
          </p:txBody>
        </p:sp>
      </p:grpSp>
      <p:cxnSp>
        <p:nvCxnSpPr>
          <p:cNvPr id="35" name="Elbow Connector 34"/>
          <p:cNvCxnSpPr/>
          <p:nvPr/>
        </p:nvCxnSpPr>
        <p:spPr>
          <a:xfrm>
            <a:off x="4455260" y="2206820"/>
            <a:ext cx="843348" cy="714379"/>
          </a:xfrm>
          <a:prstGeom prst="bent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28048" y="1104900"/>
            <a:ext cx="4139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so we need an AND gate</a:t>
            </a:r>
            <a:r>
              <a:rPr lang="mr-IN" sz="2200" dirty="0"/>
              <a:t>…</a:t>
            </a:r>
            <a:endParaRPr lang="en-US" sz="2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004986" y="1693303"/>
            <a:ext cx="2310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and an OR gate</a:t>
            </a:r>
            <a:r>
              <a:rPr lang="mr-IN" sz="2200" dirty="0"/>
              <a:t>…</a:t>
            </a:r>
            <a:endParaRPr lang="en-US" sz="2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742318" y="2862332"/>
            <a:ext cx="3041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and then hook them together like this.</a:t>
            </a:r>
            <a:endParaRPr lang="en-US" sz="2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9443B1-B019-AF44-B807-C7E305FBDACB}"/>
              </a:ext>
            </a:extLst>
          </p:cNvPr>
          <p:cNvSpPr txBox="1"/>
          <p:nvPr/>
        </p:nvSpPr>
        <p:spPr>
          <a:xfrm>
            <a:off x="990601" y="3827557"/>
            <a:ext cx="7238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wires </a:t>
            </a:r>
            <a:r>
              <a:rPr lang="en-US" sz="2200" b="1" dirty="0"/>
              <a:t>transport values </a:t>
            </a:r>
            <a:r>
              <a:rPr lang="en-US" sz="2200" dirty="0"/>
              <a:t>from </a:t>
            </a:r>
            <a:r>
              <a:rPr lang="en-US" sz="2200" b="1" dirty="0"/>
              <a:t>producers </a:t>
            </a:r>
            <a:r>
              <a:rPr lang="en-US" sz="2200" dirty="0"/>
              <a:t>to </a:t>
            </a:r>
            <a:r>
              <a:rPr lang="en-US" sz="2200" b="1" dirty="0"/>
              <a:t>consumers. </a:t>
            </a:r>
            <a:r>
              <a:rPr lang="en-US" sz="2200" dirty="0"/>
              <a:t>this happens "instantly."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124796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Logisim's</a:t>
            </a:r>
            <a:r>
              <a:rPr lang="en-US" dirty="0"/>
              <a:t> wire colors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57199"/>
          </a:xfrm>
        </p:spPr>
        <p:txBody>
          <a:bodyPr/>
          <a:lstStyle/>
          <a:p>
            <a:r>
              <a:rPr lang="en-US" dirty="0" err="1"/>
              <a:t>Logisim</a:t>
            </a:r>
            <a:r>
              <a:rPr lang="en-US" dirty="0"/>
              <a:t> colors wires according to their </a:t>
            </a:r>
            <a:r>
              <a:rPr lang="en-US" b="1" dirty="0"/>
              <a:t>kind </a:t>
            </a:r>
            <a:r>
              <a:rPr lang="en-US" dirty="0"/>
              <a:t>and </a:t>
            </a:r>
            <a:r>
              <a:rPr lang="en-US" b="1" dirty="0"/>
              <a:t>state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986879"/>
            <a:ext cx="1480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green </a:t>
            </a:r>
            <a:r>
              <a:rPr lang="en-US" sz="2200" dirty="0"/>
              <a:t>means </a:t>
            </a:r>
          </a:p>
          <a:p>
            <a:pPr algn="ctr"/>
            <a:r>
              <a:rPr lang="en-US" sz="2200" dirty="0"/>
              <a:t>1-bit.</a:t>
            </a:r>
            <a:endParaRPr lang="en-US" sz="22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240557" y="2134337"/>
            <a:ext cx="1031456" cy="2460683"/>
            <a:chOff x="512972" y="1790700"/>
            <a:chExt cx="1031456" cy="246068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62000" y="1790700"/>
              <a:ext cx="0" cy="20574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95400" y="1790700"/>
              <a:ext cx="0" cy="205740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12972" y="3820496"/>
              <a:ext cx="4980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1</a:t>
              </a:r>
              <a:endParaRPr lang="en-US" sz="2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6372" y="3820496"/>
              <a:ext cx="4980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/>
                <a:t>0</a:t>
              </a:r>
              <a:endParaRPr lang="en-US" sz="2200" b="1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4528185" y="2134337"/>
            <a:ext cx="0" cy="20574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80489" y="986879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blue </a:t>
            </a:r>
            <a:r>
              <a:rPr lang="en-US" sz="2200" dirty="0"/>
              <a:t>means </a:t>
            </a:r>
          </a:p>
          <a:p>
            <a:pPr algn="ctr"/>
            <a:r>
              <a:rPr lang="en-US" sz="2200" dirty="0"/>
              <a:t>"X."</a:t>
            </a:r>
            <a:endParaRPr lang="en-U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08989" y="4230350"/>
            <a:ext cx="243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X </a:t>
            </a:r>
            <a:r>
              <a:rPr lang="en-US" sz="2200" dirty="0"/>
              <a:t>is neither 1 nor 0. </a:t>
            </a:r>
            <a:r>
              <a:rPr lang="en-US" sz="2200" b="1" i="1" dirty="0">
                <a:solidFill>
                  <a:srgbClr val="FF0000"/>
                </a:solidFill>
              </a:rPr>
              <a:t>blue is bad. avoid these.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356985" y="2134337"/>
            <a:ext cx="0" cy="2057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71185" y="986878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red </a:t>
            </a:r>
            <a:r>
              <a:rPr lang="en-US" sz="2200" dirty="0"/>
              <a:t>means "error."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671185" y="423035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you have a bug.</a:t>
            </a:r>
            <a:endParaRPr lang="en-US" sz="22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95194" y="986878"/>
            <a:ext cx="18287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orange </a:t>
            </a:r>
            <a:r>
              <a:rPr lang="en-US" sz="2200" dirty="0"/>
              <a:t>means size mismatch.</a:t>
            </a:r>
            <a:endParaRPr lang="en-US" sz="2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42793" y="4230350"/>
            <a:ext cx="2133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you have</a:t>
            </a:r>
            <a:r>
              <a:rPr lang="mr-IN" sz="2200" b="1" dirty="0"/>
              <a:t>…</a:t>
            </a:r>
            <a:r>
              <a:rPr lang="en-US" sz="2200" b="1" dirty="0"/>
              <a:t> a different bug.</a:t>
            </a:r>
            <a:endParaRPr lang="en-US" sz="2200" b="1" i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7957189" y="1989471"/>
            <a:ext cx="694266" cy="2375530"/>
            <a:chOff x="7315200" y="1645834"/>
            <a:chExt cx="694266" cy="237553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467600" y="1790700"/>
              <a:ext cx="0" cy="20574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315200" y="1712897"/>
              <a:ext cx="304800" cy="3048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315200" y="3668096"/>
              <a:ext cx="304800" cy="3048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35333" y="1645834"/>
              <a:ext cx="4741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accent6"/>
                  </a:solidFill>
                </a:rPr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26866" y="3590477"/>
              <a:ext cx="4741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accent6"/>
                  </a:solidFill>
                </a:rPr>
                <a:t>8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93A6CD-1469-3A42-B1D0-859854F8CF50}"/>
              </a:ext>
            </a:extLst>
          </p:cNvPr>
          <p:cNvCxnSpPr/>
          <p:nvPr/>
        </p:nvCxnSpPr>
        <p:spPr>
          <a:xfrm>
            <a:off x="2546987" y="2134336"/>
            <a:ext cx="0" cy="2057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752F5C0-8E13-6C43-AC16-C67DEBF64131}"/>
              </a:ext>
            </a:extLst>
          </p:cNvPr>
          <p:cNvSpPr txBox="1"/>
          <p:nvPr/>
        </p:nvSpPr>
        <p:spPr>
          <a:xfrm>
            <a:off x="1632585" y="986878"/>
            <a:ext cx="1676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black </a:t>
            </a:r>
            <a:r>
              <a:rPr lang="en-US" sz="2200" dirty="0"/>
              <a:t>means </a:t>
            </a:r>
          </a:p>
          <a:p>
            <a:pPr algn="ctr"/>
            <a:r>
              <a:rPr lang="en-US" sz="2200" dirty="0"/>
              <a:t>multi-bit.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65360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7" grpId="0"/>
      <p:bldP spid="18" grpId="0"/>
      <p:bldP spid="20" grpId="0"/>
      <p:bldP spid="21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red error wires?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33399"/>
          </a:xfrm>
        </p:spPr>
        <p:txBody>
          <a:bodyPr/>
          <a:lstStyle/>
          <a:p>
            <a:r>
              <a:rPr lang="en-US" dirty="0"/>
              <a:t>very often, it's this.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142439" y="1155297"/>
            <a:ext cx="1776168" cy="2108051"/>
            <a:chOff x="1957632" y="1150341"/>
            <a:chExt cx="1776168" cy="2108051"/>
          </a:xfrm>
        </p:grpSpPr>
        <p:grpSp>
          <p:nvGrpSpPr>
            <p:cNvPr id="6" name="Group 5"/>
            <p:cNvGrpSpPr/>
            <p:nvPr/>
          </p:nvGrpSpPr>
          <p:grpSpPr>
            <a:xfrm>
              <a:off x="1957632" y="1150341"/>
              <a:ext cx="1776168" cy="986059"/>
              <a:chOff x="1371927" y="2087428"/>
              <a:chExt cx="2499716" cy="1387744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>
                <a:off x="1371927" y="2314088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273502" y="2781300"/>
                <a:ext cx="59814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1371927" y="3238500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Arc 9"/>
              <p:cNvSpPr/>
              <p:nvPr/>
            </p:nvSpPr>
            <p:spPr>
              <a:xfrm>
                <a:off x="1879331" y="2087428"/>
                <a:ext cx="1387744" cy="1387744"/>
              </a:xfrm>
              <a:prstGeom prst="arc">
                <a:avLst>
                  <a:gd name="adj1" fmla="val 16200000"/>
                  <a:gd name="adj2" fmla="val 540089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" name="Rectangle 7"/>
              <p:cNvSpPr/>
              <p:nvPr/>
            </p:nvSpPr>
            <p:spPr>
              <a:xfrm>
                <a:off x="1970068" y="2087428"/>
                <a:ext cx="646272" cy="1387744"/>
              </a:xfrm>
              <a:custGeom>
                <a:avLst/>
                <a:gdLst>
                  <a:gd name="connsiteX0" fmla="*/ 0 w 1037737"/>
                  <a:gd name="connsiteY0" fmla="*/ 0 h 1379672"/>
                  <a:gd name="connsiteX1" fmla="*/ 1037737 w 1037737"/>
                  <a:gd name="connsiteY1" fmla="*/ 0 h 1379672"/>
                  <a:gd name="connsiteX2" fmla="*/ 1037737 w 1037737"/>
                  <a:gd name="connsiteY2" fmla="*/ 1379672 h 1379672"/>
                  <a:gd name="connsiteX3" fmla="*/ 0 w 1037737"/>
                  <a:gd name="connsiteY3" fmla="*/ 1379672 h 1379672"/>
                  <a:gd name="connsiteX4" fmla="*/ 0 w 1037737"/>
                  <a:gd name="connsiteY4" fmla="*/ 0 h 1379672"/>
                  <a:gd name="connsiteX0" fmla="*/ 1037737 w 1129177"/>
                  <a:gd name="connsiteY0" fmla="*/ 1379672 h 1471112"/>
                  <a:gd name="connsiteX1" fmla="*/ 0 w 1129177"/>
                  <a:gd name="connsiteY1" fmla="*/ 1379672 h 1471112"/>
                  <a:gd name="connsiteX2" fmla="*/ 0 w 1129177"/>
                  <a:gd name="connsiteY2" fmla="*/ 0 h 1471112"/>
                  <a:gd name="connsiteX3" fmla="*/ 1037737 w 1129177"/>
                  <a:gd name="connsiteY3" fmla="*/ 0 h 1471112"/>
                  <a:gd name="connsiteX4" fmla="*/ 1129177 w 1129177"/>
                  <a:gd name="connsiteY4" fmla="*/ 1471112 h 1471112"/>
                  <a:gd name="connsiteX0" fmla="*/ 1037737 w 1037737"/>
                  <a:gd name="connsiteY0" fmla="*/ 1379672 h 1379672"/>
                  <a:gd name="connsiteX1" fmla="*/ 0 w 1037737"/>
                  <a:gd name="connsiteY1" fmla="*/ 1379672 h 1379672"/>
                  <a:gd name="connsiteX2" fmla="*/ 0 w 1037737"/>
                  <a:gd name="connsiteY2" fmla="*/ 0 h 1379672"/>
                  <a:gd name="connsiteX3" fmla="*/ 1037737 w 1037737"/>
                  <a:gd name="connsiteY3" fmla="*/ 0 h 137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737" h="1379672">
                    <a:moveTo>
                      <a:pt x="1037737" y="1379672"/>
                    </a:moveTo>
                    <a:lnTo>
                      <a:pt x="0" y="1379672"/>
                    </a:lnTo>
                    <a:lnTo>
                      <a:pt x="0" y="0"/>
                    </a:lnTo>
                    <a:lnTo>
                      <a:pt x="1037737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957632" y="2272333"/>
              <a:ext cx="1776168" cy="986059"/>
              <a:chOff x="1371927" y="1723434"/>
              <a:chExt cx="2499716" cy="138774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H="1">
                <a:off x="1371927" y="1950096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3273502" y="2432761"/>
                <a:ext cx="59814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1371927" y="2874508"/>
                <a:ext cx="5981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Arc 16"/>
              <p:cNvSpPr/>
              <p:nvPr/>
            </p:nvSpPr>
            <p:spPr>
              <a:xfrm>
                <a:off x="1879331" y="1723434"/>
                <a:ext cx="1387745" cy="1387744"/>
              </a:xfrm>
              <a:prstGeom prst="arc">
                <a:avLst>
                  <a:gd name="adj1" fmla="val 16200000"/>
                  <a:gd name="adj2" fmla="val 540089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" name="Rectangle 7"/>
              <p:cNvSpPr/>
              <p:nvPr/>
            </p:nvSpPr>
            <p:spPr>
              <a:xfrm>
                <a:off x="1970068" y="1723435"/>
                <a:ext cx="646272" cy="1387744"/>
              </a:xfrm>
              <a:custGeom>
                <a:avLst/>
                <a:gdLst>
                  <a:gd name="connsiteX0" fmla="*/ 0 w 1037737"/>
                  <a:gd name="connsiteY0" fmla="*/ 0 h 1379672"/>
                  <a:gd name="connsiteX1" fmla="*/ 1037737 w 1037737"/>
                  <a:gd name="connsiteY1" fmla="*/ 0 h 1379672"/>
                  <a:gd name="connsiteX2" fmla="*/ 1037737 w 1037737"/>
                  <a:gd name="connsiteY2" fmla="*/ 1379672 h 1379672"/>
                  <a:gd name="connsiteX3" fmla="*/ 0 w 1037737"/>
                  <a:gd name="connsiteY3" fmla="*/ 1379672 h 1379672"/>
                  <a:gd name="connsiteX4" fmla="*/ 0 w 1037737"/>
                  <a:gd name="connsiteY4" fmla="*/ 0 h 1379672"/>
                  <a:gd name="connsiteX0" fmla="*/ 1037737 w 1129177"/>
                  <a:gd name="connsiteY0" fmla="*/ 1379672 h 1471112"/>
                  <a:gd name="connsiteX1" fmla="*/ 0 w 1129177"/>
                  <a:gd name="connsiteY1" fmla="*/ 1379672 h 1471112"/>
                  <a:gd name="connsiteX2" fmla="*/ 0 w 1129177"/>
                  <a:gd name="connsiteY2" fmla="*/ 0 h 1471112"/>
                  <a:gd name="connsiteX3" fmla="*/ 1037737 w 1129177"/>
                  <a:gd name="connsiteY3" fmla="*/ 0 h 1471112"/>
                  <a:gd name="connsiteX4" fmla="*/ 1129177 w 1129177"/>
                  <a:gd name="connsiteY4" fmla="*/ 1471112 h 1471112"/>
                  <a:gd name="connsiteX0" fmla="*/ 1037737 w 1037737"/>
                  <a:gd name="connsiteY0" fmla="*/ 1379672 h 1379672"/>
                  <a:gd name="connsiteX1" fmla="*/ 0 w 1037737"/>
                  <a:gd name="connsiteY1" fmla="*/ 1379672 h 1379672"/>
                  <a:gd name="connsiteX2" fmla="*/ 0 w 1037737"/>
                  <a:gd name="connsiteY2" fmla="*/ 0 h 1379672"/>
                  <a:gd name="connsiteX3" fmla="*/ 1037737 w 1037737"/>
                  <a:gd name="connsiteY3" fmla="*/ 0 h 137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737" h="1379672">
                    <a:moveTo>
                      <a:pt x="1037737" y="1379672"/>
                    </a:moveTo>
                    <a:lnTo>
                      <a:pt x="0" y="1379672"/>
                    </a:lnTo>
                    <a:lnTo>
                      <a:pt x="0" y="0"/>
                    </a:lnTo>
                    <a:lnTo>
                      <a:pt x="1037737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3733800" y="1643370"/>
              <a:ext cx="0" cy="113297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124200" y="1052932"/>
            <a:ext cx="3978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you </a:t>
            </a:r>
            <a:r>
              <a:rPr lang="en-US" sz="2200" b="1" dirty="0"/>
              <a:t>cannot </a:t>
            </a:r>
            <a:r>
              <a:rPr lang="en-US" sz="2200" dirty="0"/>
              <a:t>connect two outputs together with a wire.</a:t>
            </a:r>
            <a:endParaRPr lang="en-US" sz="2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14800" y="1869957"/>
            <a:ext cx="3978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what if one gate outputs 1 and the other outputs 0?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21998" y="2663630"/>
            <a:ext cx="3978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IRL this would cause the value to be "indeterminate."</a:t>
            </a:r>
            <a:endParaRPr lang="en-US" sz="2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80961" y="3103652"/>
            <a:ext cx="2129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or your gates would blow up</a:t>
            </a:r>
            <a:endParaRPr lang="en-US" sz="1100" b="1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99B7FA-3D33-9B45-BF77-59747B18AC0C}"/>
              </a:ext>
            </a:extLst>
          </p:cNvPr>
          <p:cNvGrpSpPr/>
          <p:nvPr/>
        </p:nvGrpSpPr>
        <p:grpSpPr>
          <a:xfrm>
            <a:off x="1502974" y="3819070"/>
            <a:ext cx="1415633" cy="986059"/>
            <a:chOff x="1879331" y="2087428"/>
            <a:chExt cx="1992312" cy="138774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57DDA7A-6D5E-DF41-BD03-7DBC4B09B322}"/>
                </a:ext>
              </a:extLst>
            </p:cNvPr>
            <p:cNvCxnSpPr/>
            <p:nvPr/>
          </p:nvCxnSpPr>
          <p:spPr>
            <a:xfrm flipH="1">
              <a:off x="3273502" y="2781300"/>
              <a:ext cx="59814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C50A38C9-0610-694C-BB13-470C12B821C5}"/>
                </a:ext>
              </a:extLst>
            </p:cNvPr>
            <p:cNvSpPr/>
            <p:nvPr/>
          </p:nvSpPr>
          <p:spPr>
            <a:xfrm>
              <a:off x="1879331" y="2087428"/>
              <a:ext cx="1387744" cy="1387744"/>
            </a:xfrm>
            <a:prstGeom prst="arc">
              <a:avLst>
                <a:gd name="adj1" fmla="val 16200000"/>
                <a:gd name="adj2" fmla="val 54008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" name="Rectangle 7">
              <a:extLst>
                <a:ext uri="{FF2B5EF4-FFF2-40B4-BE49-F238E27FC236}">
                  <a16:creationId xmlns:a16="http://schemas.microsoft.com/office/drawing/2014/main" id="{1827C75B-0387-164C-9E88-2DBC576E999C}"/>
                </a:ext>
              </a:extLst>
            </p:cNvPr>
            <p:cNvSpPr/>
            <p:nvPr/>
          </p:nvSpPr>
          <p:spPr>
            <a:xfrm>
              <a:off x="1970068" y="2087428"/>
              <a:ext cx="646272" cy="1387744"/>
            </a:xfrm>
            <a:custGeom>
              <a:avLst/>
              <a:gdLst>
                <a:gd name="connsiteX0" fmla="*/ 0 w 1037737"/>
                <a:gd name="connsiteY0" fmla="*/ 0 h 1379672"/>
                <a:gd name="connsiteX1" fmla="*/ 1037737 w 1037737"/>
                <a:gd name="connsiteY1" fmla="*/ 0 h 1379672"/>
                <a:gd name="connsiteX2" fmla="*/ 1037737 w 1037737"/>
                <a:gd name="connsiteY2" fmla="*/ 1379672 h 1379672"/>
                <a:gd name="connsiteX3" fmla="*/ 0 w 1037737"/>
                <a:gd name="connsiteY3" fmla="*/ 1379672 h 1379672"/>
                <a:gd name="connsiteX4" fmla="*/ 0 w 1037737"/>
                <a:gd name="connsiteY4" fmla="*/ 0 h 1379672"/>
                <a:gd name="connsiteX0" fmla="*/ 1037737 w 1129177"/>
                <a:gd name="connsiteY0" fmla="*/ 1379672 h 1471112"/>
                <a:gd name="connsiteX1" fmla="*/ 0 w 1129177"/>
                <a:gd name="connsiteY1" fmla="*/ 1379672 h 1471112"/>
                <a:gd name="connsiteX2" fmla="*/ 0 w 1129177"/>
                <a:gd name="connsiteY2" fmla="*/ 0 h 1471112"/>
                <a:gd name="connsiteX3" fmla="*/ 1037737 w 1129177"/>
                <a:gd name="connsiteY3" fmla="*/ 0 h 1471112"/>
                <a:gd name="connsiteX4" fmla="*/ 1129177 w 1129177"/>
                <a:gd name="connsiteY4" fmla="*/ 1471112 h 1471112"/>
                <a:gd name="connsiteX0" fmla="*/ 1037737 w 1037737"/>
                <a:gd name="connsiteY0" fmla="*/ 1379672 h 1379672"/>
                <a:gd name="connsiteX1" fmla="*/ 0 w 1037737"/>
                <a:gd name="connsiteY1" fmla="*/ 1379672 h 1379672"/>
                <a:gd name="connsiteX2" fmla="*/ 0 w 1037737"/>
                <a:gd name="connsiteY2" fmla="*/ 0 h 1379672"/>
                <a:gd name="connsiteX3" fmla="*/ 1037737 w 1037737"/>
                <a:gd name="connsiteY3" fmla="*/ 0 h 137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37" h="1379672">
                  <a:moveTo>
                    <a:pt x="1037737" y="1379672"/>
                  </a:moveTo>
                  <a:lnTo>
                    <a:pt x="0" y="1379672"/>
                  </a:lnTo>
                  <a:lnTo>
                    <a:pt x="0" y="0"/>
                  </a:lnTo>
                  <a:lnTo>
                    <a:pt x="103773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67D499E-78BF-6F4F-8B9B-510FC94A824C}"/>
              </a:ext>
            </a:extLst>
          </p:cNvPr>
          <p:cNvSpPr txBox="1"/>
          <p:nvPr/>
        </p:nvSpPr>
        <p:spPr>
          <a:xfrm>
            <a:off x="3278025" y="3887024"/>
            <a:ext cx="49687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another really common possibility: you </a:t>
            </a:r>
            <a:r>
              <a:rPr lang="en-US" sz="2200" b="1" dirty="0"/>
              <a:t>didn't hook anything up</a:t>
            </a:r>
            <a:r>
              <a:rPr lang="en-US" sz="2200" dirty="0"/>
              <a:t> to one or more of a component's inputs.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83205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5252409" y="1308519"/>
            <a:ext cx="1024048" cy="1333081"/>
            <a:chOff x="1355085" y="1384719"/>
            <a:chExt cx="1024048" cy="1333081"/>
          </a:xfrm>
        </p:grpSpPr>
        <p:sp>
          <p:nvSpPr>
            <p:cNvPr id="34" name="Freeform 33"/>
            <p:cNvSpPr/>
            <p:nvPr/>
          </p:nvSpPr>
          <p:spPr>
            <a:xfrm>
              <a:off x="1456267" y="1490133"/>
              <a:ext cx="922866" cy="1227667"/>
            </a:xfrm>
            <a:custGeom>
              <a:avLst/>
              <a:gdLst>
                <a:gd name="connsiteX0" fmla="*/ 0 w 922866"/>
                <a:gd name="connsiteY0" fmla="*/ 0 h 1227667"/>
                <a:gd name="connsiteX1" fmla="*/ 0 w 922866"/>
                <a:gd name="connsiteY1" fmla="*/ 1227667 h 1227667"/>
                <a:gd name="connsiteX2" fmla="*/ 922866 w 922866"/>
                <a:gd name="connsiteY2" fmla="*/ 1227667 h 122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2866" h="1227667">
                  <a:moveTo>
                    <a:pt x="0" y="0"/>
                  </a:moveTo>
                  <a:lnTo>
                    <a:pt x="0" y="1227667"/>
                  </a:lnTo>
                  <a:lnTo>
                    <a:pt x="922866" y="1227667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355085" y="1384719"/>
              <a:ext cx="202363" cy="2023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252409" y="2571309"/>
            <a:ext cx="1024048" cy="1333081"/>
            <a:chOff x="1355085" y="1384719"/>
            <a:chExt cx="1024048" cy="1333081"/>
          </a:xfrm>
        </p:grpSpPr>
        <p:sp>
          <p:nvSpPr>
            <p:cNvPr id="39" name="Freeform 38"/>
            <p:cNvSpPr/>
            <p:nvPr/>
          </p:nvSpPr>
          <p:spPr>
            <a:xfrm>
              <a:off x="1456267" y="1490133"/>
              <a:ext cx="922866" cy="1227667"/>
            </a:xfrm>
            <a:custGeom>
              <a:avLst/>
              <a:gdLst>
                <a:gd name="connsiteX0" fmla="*/ 0 w 922866"/>
                <a:gd name="connsiteY0" fmla="*/ 0 h 1227667"/>
                <a:gd name="connsiteX1" fmla="*/ 0 w 922866"/>
                <a:gd name="connsiteY1" fmla="*/ 1227667 h 1227667"/>
                <a:gd name="connsiteX2" fmla="*/ 922866 w 922866"/>
                <a:gd name="connsiteY2" fmla="*/ 1227667 h 122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2866" h="1227667">
                  <a:moveTo>
                    <a:pt x="0" y="0"/>
                  </a:moveTo>
                  <a:lnTo>
                    <a:pt x="0" y="1227667"/>
                  </a:lnTo>
                  <a:lnTo>
                    <a:pt x="922866" y="1227667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355085" y="1384719"/>
              <a:ext cx="202363" cy="2023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</a:t>
            </a:r>
            <a:r>
              <a:rPr lang="en-US" i="1" dirty="0"/>
              <a:t>this</a:t>
            </a:r>
            <a:r>
              <a:rPr lang="en-US" dirty="0"/>
              <a:t> is totally 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25373"/>
          </a:xfrm>
        </p:spPr>
        <p:txBody>
          <a:bodyPr/>
          <a:lstStyle/>
          <a:p>
            <a:r>
              <a:rPr lang="en-US" dirty="0"/>
              <a:t>you can connect one wire to as many </a:t>
            </a:r>
            <a:r>
              <a:rPr lang="en-US" i="1" dirty="0"/>
              <a:t>inputs</a:t>
            </a:r>
            <a:r>
              <a:rPr lang="en-US" dirty="0"/>
              <a:t> as you want.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887924" y="1257300"/>
            <a:ext cx="2884476" cy="986059"/>
            <a:chOff x="-450383" y="2087428"/>
            <a:chExt cx="4059509" cy="1387744"/>
          </a:xfrm>
        </p:grpSpPr>
        <p:cxnSp>
          <p:nvCxnSpPr>
            <p:cNvPr id="15" name="Straight Connector 14"/>
            <p:cNvCxnSpPr/>
            <p:nvPr/>
          </p:nvCxnSpPr>
          <p:spPr>
            <a:xfrm flipH="1" flipV="1">
              <a:off x="-450383" y="2301912"/>
              <a:ext cx="1992276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010985" y="2781301"/>
              <a:ext cx="5981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943752" y="3238500"/>
              <a:ext cx="5981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/>
            <p:cNvSpPr/>
            <p:nvPr/>
          </p:nvSpPr>
          <p:spPr>
            <a:xfrm>
              <a:off x="1616814" y="2087428"/>
              <a:ext cx="1387744" cy="1387744"/>
            </a:xfrm>
            <a:prstGeom prst="arc">
              <a:avLst>
                <a:gd name="adj1" fmla="val 16200000"/>
                <a:gd name="adj2" fmla="val 54008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Rectangle 7"/>
            <p:cNvSpPr/>
            <p:nvPr/>
          </p:nvSpPr>
          <p:spPr>
            <a:xfrm>
              <a:off x="1541893" y="2087428"/>
              <a:ext cx="768794" cy="1387744"/>
            </a:xfrm>
            <a:custGeom>
              <a:avLst/>
              <a:gdLst>
                <a:gd name="connsiteX0" fmla="*/ 0 w 1037737"/>
                <a:gd name="connsiteY0" fmla="*/ 0 h 1379672"/>
                <a:gd name="connsiteX1" fmla="*/ 1037737 w 1037737"/>
                <a:gd name="connsiteY1" fmla="*/ 0 h 1379672"/>
                <a:gd name="connsiteX2" fmla="*/ 1037737 w 1037737"/>
                <a:gd name="connsiteY2" fmla="*/ 1379672 h 1379672"/>
                <a:gd name="connsiteX3" fmla="*/ 0 w 1037737"/>
                <a:gd name="connsiteY3" fmla="*/ 1379672 h 1379672"/>
                <a:gd name="connsiteX4" fmla="*/ 0 w 1037737"/>
                <a:gd name="connsiteY4" fmla="*/ 0 h 1379672"/>
                <a:gd name="connsiteX0" fmla="*/ 1037737 w 1129177"/>
                <a:gd name="connsiteY0" fmla="*/ 1379672 h 1471112"/>
                <a:gd name="connsiteX1" fmla="*/ 0 w 1129177"/>
                <a:gd name="connsiteY1" fmla="*/ 1379672 h 1471112"/>
                <a:gd name="connsiteX2" fmla="*/ 0 w 1129177"/>
                <a:gd name="connsiteY2" fmla="*/ 0 h 1471112"/>
                <a:gd name="connsiteX3" fmla="*/ 1037737 w 1129177"/>
                <a:gd name="connsiteY3" fmla="*/ 0 h 1471112"/>
                <a:gd name="connsiteX4" fmla="*/ 1129177 w 1129177"/>
                <a:gd name="connsiteY4" fmla="*/ 1471112 h 1471112"/>
                <a:gd name="connsiteX0" fmla="*/ 1037737 w 1037737"/>
                <a:gd name="connsiteY0" fmla="*/ 1379672 h 1379672"/>
                <a:gd name="connsiteX1" fmla="*/ 0 w 1037737"/>
                <a:gd name="connsiteY1" fmla="*/ 1379672 h 1379672"/>
                <a:gd name="connsiteX2" fmla="*/ 0 w 1037737"/>
                <a:gd name="connsiteY2" fmla="*/ 0 h 1379672"/>
                <a:gd name="connsiteX3" fmla="*/ 1037737 w 1037737"/>
                <a:gd name="connsiteY3" fmla="*/ 0 h 137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37" h="1379672">
                  <a:moveTo>
                    <a:pt x="1037737" y="1379672"/>
                  </a:moveTo>
                  <a:lnTo>
                    <a:pt x="0" y="1379672"/>
                  </a:lnTo>
                  <a:lnTo>
                    <a:pt x="0" y="0"/>
                  </a:lnTo>
                  <a:lnTo>
                    <a:pt x="103773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61591" y="2449800"/>
            <a:ext cx="1876943" cy="986059"/>
            <a:chOff x="943752" y="2087428"/>
            <a:chExt cx="2641543" cy="1387744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2987154" y="2781301"/>
              <a:ext cx="5981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943752" y="3238500"/>
              <a:ext cx="5981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/>
            <p:cNvSpPr/>
            <p:nvPr/>
          </p:nvSpPr>
          <p:spPr>
            <a:xfrm>
              <a:off x="1592983" y="2087428"/>
              <a:ext cx="1387744" cy="1387744"/>
            </a:xfrm>
            <a:prstGeom prst="arc">
              <a:avLst>
                <a:gd name="adj1" fmla="val 16200000"/>
                <a:gd name="adj2" fmla="val 54008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" name="Rectangle 7"/>
            <p:cNvSpPr/>
            <p:nvPr/>
          </p:nvSpPr>
          <p:spPr>
            <a:xfrm>
              <a:off x="1541893" y="2087428"/>
              <a:ext cx="768794" cy="1387744"/>
            </a:xfrm>
            <a:custGeom>
              <a:avLst/>
              <a:gdLst>
                <a:gd name="connsiteX0" fmla="*/ 0 w 1037737"/>
                <a:gd name="connsiteY0" fmla="*/ 0 h 1379672"/>
                <a:gd name="connsiteX1" fmla="*/ 1037737 w 1037737"/>
                <a:gd name="connsiteY1" fmla="*/ 0 h 1379672"/>
                <a:gd name="connsiteX2" fmla="*/ 1037737 w 1037737"/>
                <a:gd name="connsiteY2" fmla="*/ 1379672 h 1379672"/>
                <a:gd name="connsiteX3" fmla="*/ 0 w 1037737"/>
                <a:gd name="connsiteY3" fmla="*/ 1379672 h 1379672"/>
                <a:gd name="connsiteX4" fmla="*/ 0 w 1037737"/>
                <a:gd name="connsiteY4" fmla="*/ 0 h 1379672"/>
                <a:gd name="connsiteX0" fmla="*/ 1037737 w 1129177"/>
                <a:gd name="connsiteY0" fmla="*/ 1379672 h 1471112"/>
                <a:gd name="connsiteX1" fmla="*/ 0 w 1129177"/>
                <a:gd name="connsiteY1" fmla="*/ 1379672 h 1471112"/>
                <a:gd name="connsiteX2" fmla="*/ 0 w 1129177"/>
                <a:gd name="connsiteY2" fmla="*/ 0 h 1471112"/>
                <a:gd name="connsiteX3" fmla="*/ 1037737 w 1129177"/>
                <a:gd name="connsiteY3" fmla="*/ 0 h 1471112"/>
                <a:gd name="connsiteX4" fmla="*/ 1129177 w 1129177"/>
                <a:gd name="connsiteY4" fmla="*/ 1471112 h 1471112"/>
                <a:gd name="connsiteX0" fmla="*/ 1037737 w 1037737"/>
                <a:gd name="connsiteY0" fmla="*/ 1379672 h 1379672"/>
                <a:gd name="connsiteX1" fmla="*/ 0 w 1037737"/>
                <a:gd name="connsiteY1" fmla="*/ 1379672 h 1379672"/>
                <a:gd name="connsiteX2" fmla="*/ 0 w 1037737"/>
                <a:gd name="connsiteY2" fmla="*/ 0 h 1379672"/>
                <a:gd name="connsiteX3" fmla="*/ 1037737 w 1037737"/>
                <a:gd name="connsiteY3" fmla="*/ 0 h 137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37" h="1379672">
                  <a:moveTo>
                    <a:pt x="1037737" y="1379672"/>
                  </a:moveTo>
                  <a:lnTo>
                    <a:pt x="0" y="1379672"/>
                  </a:lnTo>
                  <a:lnTo>
                    <a:pt x="0" y="0"/>
                  </a:lnTo>
                  <a:lnTo>
                    <a:pt x="103773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44658" y="3642300"/>
            <a:ext cx="1893876" cy="986059"/>
            <a:chOff x="943752" y="2087428"/>
            <a:chExt cx="2665374" cy="1387744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010985" y="2781301"/>
              <a:ext cx="5981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943752" y="3238500"/>
              <a:ext cx="5981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/>
            <p:cNvSpPr/>
            <p:nvPr/>
          </p:nvSpPr>
          <p:spPr>
            <a:xfrm>
              <a:off x="1616814" y="2087428"/>
              <a:ext cx="1387744" cy="1387744"/>
            </a:xfrm>
            <a:prstGeom prst="arc">
              <a:avLst>
                <a:gd name="adj1" fmla="val 16200000"/>
                <a:gd name="adj2" fmla="val 54008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" name="Rectangle 7"/>
            <p:cNvSpPr/>
            <p:nvPr/>
          </p:nvSpPr>
          <p:spPr>
            <a:xfrm>
              <a:off x="1541893" y="2087428"/>
              <a:ext cx="768794" cy="1387744"/>
            </a:xfrm>
            <a:custGeom>
              <a:avLst/>
              <a:gdLst>
                <a:gd name="connsiteX0" fmla="*/ 0 w 1037737"/>
                <a:gd name="connsiteY0" fmla="*/ 0 h 1379672"/>
                <a:gd name="connsiteX1" fmla="*/ 1037737 w 1037737"/>
                <a:gd name="connsiteY1" fmla="*/ 0 h 1379672"/>
                <a:gd name="connsiteX2" fmla="*/ 1037737 w 1037737"/>
                <a:gd name="connsiteY2" fmla="*/ 1379672 h 1379672"/>
                <a:gd name="connsiteX3" fmla="*/ 0 w 1037737"/>
                <a:gd name="connsiteY3" fmla="*/ 1379672 h 1379672"/>
                <a:gd name="connsiteX4" fmla="*/ 0 w 1037737"/>
                <a:gd name="connsiteY4" fmla="*/ 0 h 1379672"/>
                <a:gd name="connsiteX0" fmla="*/ 1037737 w 1129177"/>
                <a:gd name="connsiteY0" fmla="*/ 1379672 h 1471112"/>
                <a:gd name="connsiteX1" fmla="*/ 0 w 1129177"/>
                <a:gd name="connsiteY1" fmla="*/ 1379672 h 1471112"/>
                <a:gd name="connsiteX2" fmla="*/ 0 w 1129177"/>
                <a:gd name="connsiteY2" fmla="*/ 0 h 1471112"/>
                <a:gd name="connsiteX3" fmla="*/ 1037737 w 1129177"/>
                <a:gd name="connsiteY3" fmla="*/ 0 h 1471112"/>
                <a:gd name="connsiteX4" fmla="*/ 1129177 w 1129177"/>
                <a:gd name="connsiteY4" fmla="*/ 1471112 h 1471112"/>
                <a:gd name="connsiteX0" fmla="*/ 1037737 w 1037737"/>
                <a:gd name="connsiteY0" fmla="*/ 1379672 h 1379672"/>
                <a:gd name="connsiteX1" fmla="*/ 0 w 1037737"/>
                <a:gd name="connsiteY1" fmla="*/ 1379672 h 1379672"/>
                <a:gd name="connsiteX2" fmla="*/ 0 w 1037737"/>
                <a:gd name="connsiteY2" fmla="*/ 0 h 1379672"/>
                <a:gd name="connsiteX3" fmla="*/ 1037737 w 1037737"/>
                <a:gd name="connsiteY3" fmla="*/ 0 h 137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37" h="1379672">
                  <a:moveTo>
                    <a:pt x="1037737" y="1379672"/>
                  </a:moveTo>
                  <a:lnTo>
                    <a:pt x="0" y="1379672"/>
                  </a:lnTo>
                  <a:lnTo>
                    <a:pt x="0" y="0"/>
                  </a:lnTo>
                  <a:lnTo>
                    <a:pt x="103773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46333" y="1605785"/>
            <a:ext cx="4301359" cy="769441"/>
            <a:chOff x="307319" y="1587082"/>
            <a:chExt cx="4301359" cy="769441"/>
          </a:xfrm>
        </p:grpSpPr>
        <p:sp>
          <p:nvSpPr>
            <p:cNvPr id="41" name="TextBox 40"/>
            <p:cNvSpPr txBox="1"/>
            <p:nvPr/>
          </p:nvSpPr>
          <p:spPr>
            <a:xfrm>
              <a:off x="307319" y="1587082"/>
              <a:ext cx="39781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the little circle means these wires are connected together.</a:t>
              </a:r>
              <a:endParaRPr lang="en-US" sz="2200" b="1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4123881" y="1587083"/>
              <a:ext cx="484797" cy="23944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B1A7A67-D65F-1847-965D-88D849BA0C1D}"/>
              </a:ext>
            </a:extLst>
          </p:cNvPr>
          <p:cNvSpPr txBox="1"/>
          <p:nvPr/>
        </p:nvSpPr>
        <p:spPr>
          <a:xfrm>
            <a:off x="198984" y="2788511"/>
            <a:ext cx="4968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way one </a:t>
            </a:r>
            <a:r>
              <a:rPr lang="en-US" sz="2200" b="1" dirty="0"/>
              <a:t>producer </a:t>
            </a:r>
            <a:r>
              <a:rPr lang="en-US" sz="2200" dirty="0"/>
              <a:t>can send its value to </a:t>
            </a:r>
            <a:r>
              <a:rPr lang="en-US" sz="2200" b="1" dirty="0"/>
              <a:t>any number of consumers.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ABDCF3-455A-7747-A500-B1313A6CF32D}"/>
              </a:ext>
            </a:extLst>
          </p:cNvPr>
          <p:cNvSpPr txBox="1"/>
          <p:nvPr/>
        </p:nvSpPr>
        <p:spPr>
          <a:xfrm>
            <a:off x="1536940" y="4041342"/>
            <a:ext cx="3630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they all "see" the same value at the same time.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095946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V="1">
            <a:off x="6272041" y="1927242"/>
            <a:ext cx="0" cy="1658393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87426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tunnel</a:t>
            </a:r>
            <a:r>
              <a:rPr lang="en-US" dirty="0"/>
              <a:t> is a </a:t>
            </a:r>
            <a:r>
              <a:rPr lang="en-US" b="1" dirty="0"/>
              <a:t>named wire; </a:t>
            </a:r>
            <a:r>
              <a:rPr lang="en-US" dirty="0"/>
              <a:t>it lets you connect things </a:t>
            </a:r>
            <a:r>
              <a:rPr lang="en-US" b="1" dirty="0"/>
              <a:t>long-distance.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62000" y="1333500"/>
            <a:ext cx="2099733" cy="575733"/>
            <a:chOff x="762000" y="1883833"/>
            <a:chExt cx="2099733" cy="57573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2171700"/>
              <a:ext cx="12954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 rot="16200000">
              <a:off x="2171700" y="1769533"/>
              <a:ext cx="575733" cy="804333"/>
            </a:xfrm>
            <a:custGeom>
              <a:avLst/>
              <a:gdLst>
                <a:gd name="connsiteX0" fmla="*/ 254000 w 575733"/>
                <a:gd name="connsiteY0" fmla="*/ 0 h 787400"/>
                <a:gd name="connsiteX1" fmla="*/ 0 w 575733"/>
                <a:gd name="connsiteY1" fmla="*/ 254000 h 787400"/>
                <a:gd name="connsiteX2" fmla="*/ 0 w 575733"/>
                <a:gd name="connsiteY2" fmla="*/ 787400 h 787400"/>
                <a:gd name="connsiteX3" fmla="*/ 575733 w 575733"/>
                <a:gd name="connsiteY3" fmla="*/ 787400 h 787400"/>
                <a:gd name="connsiteX4" fmla="*/ 575733 w 575733"/>
                <a:gd name="connsiteY4" fmla="*/ 237066 h 787400"/>
                <a:gd name="connsiteX5" fmla="*/ 254000 w 575733"/>
                <a:gd name="connsiteY5" fmla="*/ 0 h 787400"/>
                <a:gd name="connsiteX0" fmla="*/ 287867 w 575733"/>
                <a:gd name="connsiteY0" fmla="*/ 0 h 804333"/>
                <a:gd name="connsiteX1" fmla="*/ 0 w 575733"/>
                <a:gd name="connsiteY1" fmla="*/ 270933 h 804333"/>
                <a:gd name="connsiteX2" fmla="*/ 0 w 575733"/>
                <a:gd name="connsiteY2" fmla="*/ 804333 h 804333"/>
                <a:gd name="connsiteX3" fmla="*/ 575733 w 575733"/>
                <a:gd name="connsiteY3" fmla="*/ 804333 h 804333"/>
                <a:gd name="connsiteX4" fmla="*/ 575733 w 575733"/>
                <a:gd name="connsiteY4" fmla="*/ 253999 h 804333"/>
                <a:gd name="connsiteX5" fmla="*/ 287867 w 575733"/>
                <a:gd name="connsiteY5" fmla="*/ 0 h 80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733" h="804333">
                  <a:moveTo>
                    <a:pt x="287867" y="0"/>
                  </a:moveTo>
                  <a:lnTo>
                    <a:pt x="0" y="270933"/>
                  </a:lnTo>
                  <a:lnTo>
                    <a:pt x="0" y="804333"/>
                  </a:lnTo>
                  <a:lnTo>
                    <a:pt x="575733" y="804333"/>
                  </a:lnTo>
                  <a:lnTo>
                    <a:pt x="575733" y="253999"/>
                  </a:lnTo>
                  <a:lnTo>
                    <a:pt x="287867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one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3600" y="1333500"/>
            <a:ext cx="2099733" cy="575733"/>
            <a:chOff x="5943600" y="1883833"/>
            <a:chExt cx="2099733" cy="57573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747933" y="2142067"/>
              <a:ext cx="12954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 rot="5400000" flipH="1">
              <a:off x="6057900" y="1769533"/>
              <a:ext cx="575733" cy="804333"/>
            </a:xfrm>
            <a:custGeom>
              <a:avLst/>
              <a:gdLst>
                <a:gd name="connsiteX0" fmla="*/ 254000 w 575733"/>
                <a:gd name="connsiteY0" fmla="*/ 0 h 787400"/>
                <a:gd name="connsiteX1" fmla="*/ 0 w 575733"/>
                <a:gd name="connsiteY1" fmla="*/ 254000 h 787400"/>
                <a:gd name="connsiteX2" fmla="*/ 0 w 575733"/>
                <a:gd name="connsiteY2" fmla="*/ 787400 h 787400"/>
                <a:gd name="connsiteX3" fmla="*/ 575733 w 575733"/>
                <a:gd name="connsiteY3" fmla="*/ 787400 h 787400"/>
                <a:gd name="connsiteX4" fmla="*/ 575733 w 575733"/>
                <a:gd name="connsiteY4" fmla="*/ 237066 h 787400"/>
                <a:gd name="connsiteX5" fmla="*/ 254000 w 575733"/>
                <a:gd name="connsiteY5" fmla="*/ 0 h 787400"/>
                <a:gd name="connsiteX0" fmla="*/ 287867 w 575733"/>
                <a:gd name="connsiteY0" fmla="*/ 0 h 804333"/>
                <a:gd name="connsiteX1" fmla="*/ 0 w 575733"/>
                <a:gd name="connsiteY1" fmla="*/ 270933 h 804333"/>
                <a:gd name="connsiteX2" fmla="*/ 0 w 575733"/>
                <a:gd name="connsiteY2" fmla="*/ 804333 h 804333"/>
                <a:gd name="connsiteX3" fmla="*/ 575733 w 575733"/>
                <a:gd name="connsiteY3" fmla="*/ 804333 h 804333"/>
                <a:gd name="connsiteX4" fmla="*/ 575733 w 575733"/>
                <a:gd name="connsiteY4" fmla="*/ 253999 h 804333"/>
                <a:gd name="connsiteX5" fmla="*/ 287867 w 575733"/>
                <a:gd name="connsiteY5" fmla="*/ 0 h 80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733" h="804333">
                  <a:moveTo>
                    <a:pt x="287867" y="0"/>
                  </a:moveTo>
                  <a:lnTo>
                    <a:pt x="0" y="270933"/>
                  </a:lnTo>
                  <a:lnTo>
                    <a:pt x="0" y="804333"/>
                  </a:lnTo>
                  <a:lnTo>
                    <a:pt x="575733" y="804333"/>
                  </a:lnTo>
                  <a:lnTo>
                    <a:pt x="575733" y="253999"/>
                  </a:lnTo>
                  <a:lnTo>
                    <a:pt x="287867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one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2184401"/>
            <a:ext cx="3978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</a:t>
            </a:r>
            <a:r>
              <a:rPr lang="en-US" sz="2200" b="1" dirty="0"/>
              <a:t>name</a:t>
            </a:r>
            <a:r>
              <a:rPr lang="en-US" sz="2200" dirty="0"/>
              <a:t> of the tunnel is what's important.</a:t>
            </a:r>
            <a:endParaRPr lang="en-US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82960" y="2435173"/>
            <a:ext cx="3978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any tunnels of the </a:t>
            </a:r>
            <a:r>
              <a:rPr lang="en-US" sz="2200" b="1" dirty="0"/>
              <a:t>same name </a:t>
            </a:r>
            <a:r>
              <a:rPr lang="en-US" sz="2200" dirty="0"/>
              <a:t>are "virtually" connected.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88720" y="3535494"/>
            <a:ext cx="3978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you can have as many copies of the tunnel as you like.</a:t>
            </a:r>
            <a:endParaRPr lang="en-US" sz="22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5943600" y="3549105"/>
            <a:ext cx="2099733" cy="575733"/>
            <a:chOff x="5943600" y="1883833"/>
            <a:chExt cx="2099733" cy="57573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747933" y="2142067"/>
              <a:ext cx="12954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 rot="5400000" flipH="1">
              <a:off x="6057900" y="1769533"/>
              <a:ext cx="575733" cy="804333"/>
            </a:xfrm>
            <a:custGeom>
              <a:avLst/>
              <a:gdLst>
                <a:gd name="connsiteX0" fmla="*/ 254000 w 575733"/>
                <a:gd name="connsiteY0" fmla="*/ 0 h 787400"/>
                <a:gd name="connsiteX1" fmla="*/ 0 w 575733"/>
                <a:gd name="connsiteY1" fmla="*/ 254000 h 787400"/>
                <a:gd name="connsiteX2" fmla="*/ 0 w 575733"/>
                <a:gd name="connsiteY2" fmla="*/ 787400 h 787400"/>
                <a:gd name="connsiteX3" fmla="*/ 575733 w 575733"/>
                <a:gd name="connsiteY3" fmla="*/ 787400 h 787400"/>
                <a:gd name="connsiteX4" fmla="*/ 575733 w 575733"/>
                <a:gd name="connsiteY4" fmla="*/ 237066 h 787400"/>
                <a:gd name="connsiteX5" fmla="*/ 254000 w 575733"/>
                <a:gd name="connsiteY5" fmla="*/ 0 h 787400"/>
                <a:gd name="connsiteX0" fmla="*/ 287867 w 575733"/>
                <a:gd name="connsiteY0" fmla="*/ 0 h 804333"/>
                <a:gd name="connsiteX1" fmla="*/ 0 w 575733"/>
                <a:gd name="connsiteY1" fmla="*/ 270933 h 804333"/>
                <a:gd name="connsiteX2" fmla="*/ 0 w 575733"/>
                <a:gd name="connsiteY2" fmla="*/ 804333 h 804333"/>
                <a:gd name="connsiteX3" fmla="*/ 575733 w 575733"/>
                <a:gd name="connsiteY3" fmla="*/ 804333 h 804333"/>
                <a:gd name="connsiteX4" fmla="*/ 575733 w 575733"/>
                <a:gd name="connsiteY4" fmla="*/ 253999 h 804333"/>
                <a:gd name="connsiteX5" fmla="*/ 287867 w 575733"/>
                <a:gd name="connsiteY5" fmla="*/ 0 h 80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733" h="804333">
                  <a:moveTo>
                    <a:pt x="287867" y="0"/>
                  </a:moveTo>
                  <a:lnTo>
                    <a:pt x="0" y="270933"/>
                  </a:lnTo>
                  <a:lnTo>
                    <a:pt x="0" y="804333"/>
                  </a:lnTo>
                  <a:lnTo>
                    <a:pt x="575733" y="804333"/>
                  </a:lnTo>
                  <a:lnTo>
                    <a:pt x="575733" y="253999"/>
                  </a:lnTo>
                  <a:lnTo>
                    <a:pt x="287867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one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2861733" y="1617133"/>
            <a:ext cx="3081867" cy="4233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92F8FCD-83C3-0245-8C23-217B63E6920B}"/>
              </a:ext>
            </a:extLst>
          </p:cNvPr>
          <p:cNvSpPr txBox="1"/>
          <p:nvPr/>
        </p:nvSpPr>
        <p:spPr>
          <a:xfrm>
            <a:off x="1930105" y="4527519"/>
            <a:ext cx="4945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tunnels are your main way to avoid </a:t>
            </a:r>
            <a:r>
              <a:rPr lang="en-US" sz="2200" b="1" dirty="0"/>
              <a:t>spaghetti circuits. </a:t>
            </a:r>
            <a:r>
              <a:rPr lang="en-US" sz="2200" dirty="0">
                <a:solidFill>
                  <a:srgbClr val="FF0000"/>
                </a:solidFill>
              </a:rPr>
              <a:t>use them!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19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EABD3-678E-FB44-B4BE-AD000489B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4E74-F540-8849-9F4A-70FB9245B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Logisim's components represent </a:t>
            </a:r>
            <a:r>
              <a:rPr lang="en-US" b="1" dirty="0"/>
              <a:t>real-world objects?</a:t>
            </a:r>
          </a:p>
          <a:p>
            <a:pPr lvl="1"/>
            <a:r>
              <a:rPr lang="en-US" dirty="0"/>
              <a:t>some of them, sure. </a:t>
            </a:r>
          </a:p>
          <a:p>
            <a:r>
              <a:rPr lang="en-US" dirty="0"/>
              <a:t>but </a:t>
            </a:r>
            <a:r>
              <a:rPr lang="en-US" b="1" dirty="0"/>
              <a:t>schematics are an abstraction, </a:t>
            </a:r>
            <a:r>
              <a:rPr lang="en-US" dirty="0"/>
              <a:t>like programming languages.</a:t>
            </a:r>
          </a:p>
          <a:p>
            <a:pPr lvl="1"/>
            <a:r>
              <a:rPr lang="en-US" dirty="0"/>
              <a:t>e.g. tunnels are a convenient way to tidy up your circuit, but you can't magically teleport signals across space in real life.</a:t>
            </a:r>
          </a:p>
          <a:p>
            <a:pPr lvl="2"/>
            <a:r>
              <a:rPr lang="en-US" sz="1200" dirty="0"/>
              <a:t>radio communication is not magic and requires a lot of stuff to make it happen IRL</a:t>
            </a:r>
          </a:p>
          <a:p>
            <a:r>
              <a:rPr lang="en-US" dirty="0"/>
              <a:t>real circuit design software translates these high-level abstractions into real, buildable circuits for you, in much the same way that HLL compilers translate stuff into assembly/machine code.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2E8B3-1663-344A-9EB6-B4CDB2A8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36CC3-7160-C440-8017-3D468021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751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ICs are made</a:t>
            </a:r>
            <a:br>
              <a:rPr lang="en-US" dirty="0"/>
            </a:br>
            <a:r>
              <a:rPr lang="en-US" sz="2400" dirty="0"/>
              <a:t>(a For Fun and Context™ section, don’t study)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772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8" y="3103033"/>
            <a:ext cx="3943350" cy="207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ICs (integrated circuits) are made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5436191" cy="3047999"/>
          </a:xfrm>
        </p:spPr>
        <p:txBody>
          <a:bodyPr/>
          <a:lstStyle/>
          <a:p>
            <a:r>
              <a:rPr lang="en-US" dirty="0"/>
              <a:t>silicon is purified and grown into a </a:t>
            </a:r>
            <a:r>
              <a:rPr lang="en-US" b="1" dirty="0"/>
              <a:t>monolithic crystal </a:t>
            </a:r>
            <a:r>
              <a:rPr lang="en-US" sz="1600" i="1" dirty="0"/>
              <a:t>(extremely expensive)</a:t>
            </a:r>
            <a:endParaRPr lang="en-US" i="1" dirty="0"/>
          </a:p>
          <a:p>
            <a:r>
              <a:rPr lang="en-US" dirty="0"/>
              <a:t>this is sliced thinly to make </a:t>
            </a:r>
            <a:r>
              <a:rPr lang="en-US" b="1" dirty="0"/>
              <a:t>wafers</a:t>
            </a:r>
          </a:p>
          <a:p>
            <a:pPr lvl="1"/>
            <a:r>
              <a:rPr lang="en-US" sz="1400" dirty="0"/>
              <a:t>gooey caramel is put between them to make </a:t>
            </a:r>
            <a:r>
              <a:rPr lang="en-US" sz="1400" b="1" dirty="0" err="1"/>
              <a:t>stroopwafel</a:t>
            </a:r>
            <a:endParaRPr lang="en-US" sz="1400" dirty="0"/>
          </a:p>
          <a:p>
            <a:r>
              <a:rPr lang="en-US" dirty="0"/>
              <a:t>a series of complicated photochemical processes do things like:</a:t>
            </a:r>
          </a:p>
          <a:p>
            <a:pPr lvl="1"/>
            <a:r>
              <a:rPr lang="en-US" dirty="0"/>
              <a:t>change its electrical properties</a:t>
            </a:r>
          </a:p>
          <a:p>
            <a:pPr lvl="1"/>
            <a:r>
              <a:rPr lang="en-US" dirty="0"/>
              <a:t>make wires to connect things</a:t>
            </a:r>
          </a:p>
          <a:p>
            <a:pPr lvl="1"/>
            <a:r>
              <a:rPr lang="en-US" dirty="0"/>
              <a:t>make inert insulating layers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574071" y="-439971"/>
            <a:ext cx="1608667" cy="3479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80369" y="2247900"/>
            <a:ext cx="2037639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2383" y="4135729"/>
            <a:ext cx="1773609" cy="1161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5053" y="3162300"/>
            <a:ext cx="2895316" cy="204130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99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ICs (integrated circuits) are made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95301"/>
            <a:ext cx="5791200" cy="2854897"/>
          </a:xfrm>
        </p:spPr>
        <p:txBody>
          <a:bodyPr>
            <a:normAutofit/>
          </a:bodyPr>
          <a:lstStyle/>
          <a:p>
            <a:r>
              <a:rPr lang="en-US" dirty="0"/>
              <a:t>many ICs are printed on one wafer</a:t>
            </a:r>
          </a:p>
          <a:p>
            <a:r>
              <a:rPr lang="en-US" dirty="0"/>
              <a:t>the wafers are </a:t>
            </a:r>
            <a:r>
              <a:rPr lang="en-US" b="1" dirty="0"/>
              <a:t>diced </a:t>
            </a:r>
            <a:r>
              <a:rPr lang="en-US" dirty="0"/>
              <a:t>(chopped up)</a:t>
            </a:r>
          </a:p>
          <a:p>
            <a:r>
              <a:rPr lang="en-US" dirty="0"/>
              <a:t>the ICs are </a:t>
            </a:r>
            <a:r>
              <a:rPr lang="en-US" b="1" dirty="0"/>
              <a:t>tested</a:t>
            </a:r>
          </a:p>
          <a:p>
            <a:r>
              <a:rPr lang="en-US" dirty="0"/>
              <a:t>the ICs are </a:t>
            </a:r>
            <a:r>
              <a:rPr lang="en-US" b="1" dirty="0"/>
              <a:t>mounted</a:t>
            </a:r>
            <a:r>
              <a:rPr lang="en-US" dirty="0"/>
              <a:t> in a package -&gt;</a:t>
            </a:r>
          </a:p>
          <a:p>
            <a:r>
              <a:rPr lang="en-US" dirty="0"/>
              <a:t>they're tested </a:t>
            </a:r>
            <a:r>
              <a:rPr lang="en-US" i="1" dirty="0"/>
              <a:t>again</a:t>
            </a:r>
            <a:endParaRPr lang="en-US" dirty="0"/>
          </a:p>
          <a:p>
            <a:r>
              <a:rPr lang="en-US" i="1" dirty="0"/>
              <a:t>then</a:t>
            </a:r>
            <a:r>
              <a:rPr lang="en-US" dirty="0"/>
              <a:t> they're ready to sell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908292"/>
            <a:ext cx="2286000" cy="2251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21503" y="1338564"/>
            <a:ext cx="4783652" cy="313945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69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ICs are </a:t>
            </a:r>
            <a:r>
              <a:rPr lang="en-US" b="1" dirty="0"/>
              <a:t>tiny and complex</a:t>
            </a:r>
            <a:endParaRPr lang="en-US" dirty="0"/>
          </a:p>
          <a:p>
            <a:r>
              <a:rPr lang="en-US" dirty="0"/>
              <a:t>silicon crystals can have </a:t>
            </a:r>
            <a:r>
              <a:rPr lang="en-US" b="1" dirty="0"/>
              <a:t>defects</a:t>
            </a:r>
            <a:endParaRPr lang="en-US" dirty="0"/>
          </a:p>
          <a:p>
            <a:r>
              <a:rPr lang="en-US" dirty="0"/>
              <a:t>a tiny speck of dust during production can </a:t>
            </a:r>
            <a:r>
              <a:rPr lang="en-US" b="1" dirty="0"/>
              <a:t>ruin an entire chip</a:t>
            </a:r>
          </a:p>
          <a:p>
            <a:r>
              <a:rPr lang="en-US" dirty="0"/>
              <a:t>the </a:t>
            </a:r>
            <a:r>
              <a:rPr lang="en-US" b="1" dirty="0"/>
              <a:t>yield</a:t>
            </a:r>
            <a:r>
              <a:rPr lang="en-US" dirty="0"/>
              <a:t> is the </a:t>
            </a:r>
            <a:r>
              <a:rPr lang="en-US" b="1" dirty="0"/>
              <a:t>percentage of usable chips</a:t>
            </a:r>
          </a:p>
          <a:p>
            <a:pPr lvl="1"/>
            <a:r>
              <a:rPr lang="en-US" b="1" dirty="0"/>
              <a:t>bigger</a:t>
            </a:r>
            <a:r>
              <a:rPr lang="en-US" dirty="0"/>
              <a:t> chips have </a:t>
            </a:r>
            <a:r>
              <a:rPr lang="en-US" b="1" dirty="0"/>
              <a:t>smaller</a:t>
            </a:r>
            <a:r>
              <a:rPr lang="en-US" dirty="0"/>
              <a:t> yields: more opportunities for mistakes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smaller chips </a:t>
            </a:r>
            <a:r>
              <a:rPr lang="en-US" dirty="0"/>
              <a:t>can be rendered useless by tiny mistakes, too!</a:t>
            </a:r>
          </a:p>
          <a:p>
            <a:r>
              <a:rPr lang="en-US" dirty="0"/>
              <a:t>the</a:t>
            </a:r>
            <a:r>
              <a:rPr lang="en-US" b="1" dirty="0"/>
              <a:t> size of the silicon </a:t>
            </a:r>
            <a:r>
              <a:rPr lang="en-US" dirty="0"/>
              <a:t>is </a:t>
            </a:r>
            <a:r>
              <a:rPr lang="en-US" b="1" dirty="0"/>
              <a:t>the biggest factor </a:t>
            </a:r>
            <a:r>
              <a:rPr lang="en-US" dirty="0"/>
              <a:t>in the price of an IC</a:t>
            </a:r>
          </a:p>
          <a:p>
            <a:pPr lvl="1"/>
            <a:r>
              <a:rPr lang="en-US" dirty="0"/>
              <a:t>huge ICs (several </a:t>
            </a:r>
            <a:r>
              <a:rPr lang="en-US" i="1" dirty="0"/>
              <a:t>cm</a:t>
            </a:r>
            <a:r>
              <a:rPr lang="en-US" dirty="0"/>
              <a:t> on each side!), such as very high-resolution camera sensors, can cost </a:t>
            </a:r>
            <a:r>
              <a:rPr lang="en-US" b="1" dirty="0"/>
              <a:t>thousands of dollars!</a:t>
            </a:r>
          </a:p>
          <a:p>
            <a:pPr lvl="1"/>
            <a:r>
              <a:rPr lang="en-US" dirty="0"/>
              <a:t>the tiniest ICs are like… the size of a grain of sand and cost cents</a:t>
            </a:r>
          </a:p>
          <a:p>
            <a:r>
              <a:rPr lang="en-US" dirty="0"/>
              <a:t>manufacturers can also </a:t>
            </a:r>
            <a:r>
              <a:rPr lang="en-US" b="1" dirty="0"/>
              <a:t>bin</a:t>
            </a:r>
            <a:r>
              <a:rPr lang="en-US" dirty="0"/>
              <a:t> resulting chips</a:t>
            </a:r>
          </a:p>
          <a:p>
            <a:pPr lvl="1"/>
            <a:r>
              <a:rPr lang="en-US" dirty="0"/>
              <a:t>bug-free ones can be sold as Core i9s and i7s for </a:t>
            </a:r>
            <a:r>
              <a:rPr lang="en-US" i="1" dirty="0" err="1"/>
              <a:t>lotsa</a:t>
            </a:r>
            <a:r>
              <a:rPr lang="en-US" i="1" dirty="0"/>
              <a:t> money</a:t>
            </a:r>
          </a:p>
          <a:p>
            <a:pPr lvl="1"/>
            <a:r>
              <a:rPr lang="en-US" dirty="0"/>
              <a:t>slightly malformed ones can be sold as Core i5s and i3s</a:t>
            </a:r>
          </a:p>
          <a:p>
            <a:pPr lvl="1"/>
            <a:r>
              <a:rPr lang="en-US" dirty="0"/>
              <a:t>and the ones they sweep off the floor are the Celerons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604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unit: Transistors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763000" cy="1211337"/>
          </a:xfrm>
        </p:spPr>
        <p:txBody>
          <a:bodyPr/>
          <a:lstStyle/>
          <a:p>
            <a:r>
              <a:rPr lang="en-US" dirty="0"/>
              <a:t>a transistor is an electrically-controlled switch</a:t>
            </a:r>
          </a:p>
          <a:p>
            <a:r>
              <a:rPr lang="en-US" dirty="0"/>
              <a:t>the input, output, and control are all </a:t>
            </a:r>
            <a:r>
              <a:rPr lang="en-US" b="1" dirty="0"/>
              <a:t>single bits</a:t>
            </a:r>
          </a:p>
          <a:p>
            <a:r>
              <a:rPr lang="en-US" dirty="0"/>
              <a:t>the bits are represented as voltages (maybe 3.3V = </a:t>
            </a:r>
            <a:r>
              <a:rPr lang="en-US" b="1" dirty="0"/>
              <a:t>1</a:t>
            </a:r>
            <a:r>
              <a:rPr lang="en-US" dirty="0"/>
              <a:t>, 0V = </a:t>
            </a:r>
            <a:r>
              <a:rPr lang="en-US" b="1" dirty="0"/>
              <a:t>0</a:t>
            </a:r>
            <a:r>
              <a:rPr lang="en-US" dirty="0"/>
              <a:t>)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23637" y="1723711"/>
            <a:ext cx="3181564" cy="3557942"/>
            <a:chOff x="1085637" y="1382787"/>
            <a:chExt cx="3181564" cy="3557942"/>
          </a:xfrm>
        </p:grpSpPr>
        <p:grpSp>
          <p:nvGrpSpPr>
            <p:cNvPr id="26" name="Group 25"/>
            <p:cNvGrpSpPr/>
            <p:nvPr/>
          </p:nvGrpSpPr>
          <p:grpSpPr>
            <a:xfrm>
              <a:off x="2189137" y="1485900"/>
              <a:ext cx="1087463" cy="2257081"/>
              <a:chOff x="685800" y="1553378"/>
              <a:chExt cx="1385371" cy="2875403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1608463" y="1553378"/>
                <a:ext cx="462708" cy="2875403"/>
              </a:xfrm>
              <a:custGeom>
                <a:avLst/>
                <a:gdLst>
                  <a:gd name="connsiteX0" fmla="*/ 451691 w 2324559"/>
                  <a:gd name="connsiteY0" fmla="*/ 0 h 2875403"/>
                  <a:gd name="connsiteX1" fmla="*/ 451691 w 2324559"/>
                  <a:gd name="connsiteY1" fmla="*/ 749147 h 2875403"/>
                  <a:gd name="connsiteX2" fmla="*/ 0 w 2324559"/>
                  <a:gd name="connsiteY2" fmla="*/ 749147 h 2875403"/>
                  <a:gd name="connsiteX3" fmla="*/ 0 w 2324559"/>
                  <a:gd name="connsiteY3" fmla="*/ 1961003 h 2875403"/>
                  <a:gd name="connsiteX4" fmla="*/ 462708 w 2324559"/>
                  <a:gd name="connsiteY4" fmla="*/ 1961003 h 2875403"/>
                  <a:gd name="connsiteX5" fmla="*/ 462708 w 2324559"/>
                  <a:gd name="connsiteY5" fmla="*/ 2875403 h 2875403"/>
                  <a:gd name="connsiteX6" fmla="*/ 2324559 w 2324559"/>
                  <a:gd name="connsiteY6" fmla="*/ 2610998 h 2875403"/>
                  <a:gd name="connsiteX0" fmla="*/ 451691 w 462708"/>
                  <a:gd name="connsiteY0" fmla="*/ 0 h 2875403"/>
                  <a:gd name="connsiteX1" fmla="*/ 451691 w 462708"/>
                  <a:gd name="connsiteY1" fmla="*/ 749147 h 2875403"/>
                  <a:gd name="connsiteX2" fmla="*/ 0 w 462708"/>
                  <a:gd name="connsiteY2" fmla="*/ 749147 h 2875403"/>
                  <a:gd name="connsiteX3" fmla="*/ 0 w 462708"/>
                  <a:gd name="connsiteY3" fmla="*/ 1961003 h 2875403"/>
                  <a:gd name="connsiteX4" fmla="*/ 462708 w 462708"/>
                  <a:gd name="connsiteY4" fmla="*/ 1961003 h 2875403"/>
                  <a:gd name="connsiteX5" fmla="*/ 462708 w 462708"/>
                  <a:gd name="connsiteY5" fmla="*/ 2875403 h 287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708" h="2875403">
                    <a:moveTo>
                      <a:pt x="451691" y="0"/>
                    </a:moveTo>
                    <a:lnTo>
                      <a:pt x="451691" y="749147"/>
                    </a:lnTo>
                    <a:lnTo>
                      <a:pt x="0" y="749147"/>
                    </a:lnTo>
                    <a:lnTo>
                      <a:pt x="0" y="1961003"/>
                    </a:lnTo>
                    <a:lnTo>
                      <a:pt x="462708" y="1961003"/>
                    </a:lnTo>
                    <a:lnTo>
                      <a:pt x="462708" y="2875403"/>
                    </a:ln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447800" y="2302525"/>
                <a:ext cx="0" cy="12118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685800" y="2857500"/>
                <a:ext cx="762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1695237" y="3832733"/>
              <a:ext cx="257196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it connects its input to its output if control is a </a:t>
              </a:r>
              <a:r>
                <a:rPr lang="en-US" sz="2200" b="1" dirty="0"/>
                <a:t>1.</a:t>
              </a:r>
              <a:endParaRPr lang="en-US" sz="2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81200" y="1382787"/>
              <a:ext cx="11137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input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86150" y="3225119"/>
              <a:ext cx="142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output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85637" y="2073951"/>
              <a:ext cx="142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control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38998" y="2458047"/>
            <a:ext cx="31453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now just put 3 billion of them together! who said EE was hard?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1AB3DE-BA08-2346-8169-8FCD8A46D294}"/>
              </a:ext>
            </a:extLst>
          </p:cNvPr>
          <p:cNvGrpSpPr/>
          <p:nvPr/>
        </p:nvGrpSpPr>
        <p:grpSpPr>
          <a:xfrm>
            <a:off x="3134231" y="1736544"/>
            <a:ext cx="3296387" cy="3557942"/>
            <a:chOff x="4018814" y="1736544"/>
            <a:chExt cx="3296387" cy="35579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43D3CC7-16A1-7847-9AE7-11CE0E6C2A5A}"/>
                </a:ext>
              </a:extLst>
            </p:cNvPr>
            <p:cNvGrpSpPr/>
            <p:nvPr/>
          </p:nvGrpSpPr>
          <p:grpSpPr>
            <a:xfrm>
              <a:off x="4018814" y="1736544"/>
              <a:ext cx="3296387" cy="3557942"/>
              <a:chOff x="1085637" y="1382787"/>
              <a:chExt cx="3296387" cy="355794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2C2C1ED-1CF2-C44A-9D62-79A6C612690B}"/>
                  </a:ext>
                </a:extLst>
              </p:cNvPr>
              <p:cNvGrpSpPr/>
              <p:nvPr/>
            </p:nvGrpSpPr>
            <p:grpSpPr>
              <a:xfrm>
                <a:off x="2189138" y="1485900"/>
                <a:ext cx="1087462" cy="2257081"/>
                <a:chOff x="685801" y="1553378"/>
                <a:chExt cx="1385370" cy="2875403"/>
              </a:xfrm>
            </p:grpSpPr>
            <p:sp>
              <p:nvSpPr>
                <p:cNvPr id="27" name="Freeform: Shape 20">
                  <a:extLst>
                    <a:ext uri="{FF2B5EF4-FFF2-40B4-BE49-F238E27FC236}">
                      <a16:creationId xmlns:a16="http://schemas.microsoft.com/office/drawing/2014/main" id="{25B95112-0D70-FF40-A2CD-C618D30396D7}"/>
                    </a:ext>
                  </a:extLst>
                </p:cNvPr>
                <p:cNvSpPr/>
                <p:nvPr/>
              </p:nvSpPr>
              <p:spPr>
                <a:xfrm>
                  <a:off x="1608463" y="1553378"/>
                  <a:ext cx="462708" cy="2875403"/>
                </a:xfrm>
                <a:custGeom>
                  <a:avLst/>
                  <a:gdLst>
                    <a:gd name="connsiteX0" fmla="*/ 451691 w 2324559"/>
                    <a:gd name="connsiteY0" fmla="*/ 0 h 2875403"/>
                    <a:gd name="connsiteX1" fmla="*/ 451691 w 2324559"/>
                    <a:gd name="connsiteY1" fmla="*/ 749147 h 2875403"/>
                    <a:gd name="connsiteX2" fmla="*/ 0 w 2324559"/>
                    <a:gd name="connsiteY2" fmla="*/ 749147 h 2875403"/>
                    <a:gd name="connsiteX3" fmla="*/ 0 w 2324559"/>
                    <a:gd name="connsiteY3" fmla="*/ 1961003 h 2875403"/>
                    <a:gd name="connsiteX4" fmla="*/ 462708 w 2324559"/>
                    <a:gd name="connsiteY4" fmla="*/ 1961003 h 2875403"/>
                    <a:gd name="connsiteX5" fmla="*/ 462708 w 2324559"/>
                    <a:gd name="connsiteY5" fmla="*/ 2875403 h 2875403"/>
                    <a:gd name="connsiteX6" fmla="*/ 2324559 w 2324559"/>
                    <a:gd name="connsiteY6" fmla="*/ 2610998 h 2875403"/>
                    <a:gd name="connsiteX0" fmla="*/ 451691 w 462708"/>
                    <a:gd name="connsiteY0" fmla="*/ 0 h 2875403"/>
                    <a:gd name="connsiteX1" fmla="*/ 451691 w 462708"/>
                    <a:gd name="connsiteY1" fmla="*/ 749147 h 2875403"/>
                    <a:gd name="connsiteX2" fmla="*/ 0 w 462708"/>
                    <a:gd name="connsiteY2" fmla="*/ 749147 h 2875403"/>
                    <a:gd name="connsiteX3" fmla="*/ 0 w 462708"/>
                    <a:gd name="connsiteY3" fmla="*/ 1961003 h 2875403"/>
                    <a:gd name="connsiteX4" fmla="*/ 462708 w 462708"/>
                    <a:gd name="connsiteY4" fmla="*/ 1961003 h 2875403"/>
                    <a:gd name="connsiteX5" fmla="*/ 462708 w 462708"/>
                    <a:gd name="connsiteY5" fmla="*/ 2875403 h 2875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2708" h="2875403">
                      <a:moveTo>
                        <a:pt x="451691" y="0"/>
                      </a:moveTo>
                      <a:lnTo>
                        <a:pt x="451691" y="749147"/>
                      </a:lnTo>
                      <a:lnTo>
                        <a:pt x="0" y="749147"/>
                      </a:lnTo>
                      <a:lnTo>
                        <a:pt x="0" y="1961003"/>
                      </a:lnTo>
                      <a:lnTo>
                        <a:pt x="462708" y="1961003"/>
                      </a:lnTo>
                      <a:lnTo>
                        <a:pt x="462708" y="2875403"/>
                      </a:lnTo>
                    </a:path>
                  </a:pathLst>
                </a:cu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5632A8F-A21E-3E49-921D-1C79FFD2F7E1}"/>
                    </a:ext>
                  </a:extLst>
                </p:cNvPr>
                <p:cNvCxnSpPr/>
                <p:nvPr/>
              </p:nvCxnSpPr>
              <p:spPr>
                <a:xfrm>
                  <a:off x="1447800" y="2302525"/>
                  <a:ext cx="0" cy="121185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FA06A8B-8482-B545-8D11-E14C000361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5801" y="2857500"/>
                  <a:ext cx="463825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B6F9CA-B44F-A54A-8766-075863A7BAFF}"/>
                  </a:ext>
                </a:extLst>
              </p:cNvPr>
              <p:cNvSpPr txBox="1"/>
              <p:nvPr/>
            </p:nvSpPr>
            <p:spPr>
              <a:xfrm>
                <a:off x="1580414" y="3832733"/>
                <a:ext cx="280161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this one connects its input to its output if control is a </a:t>
                </a:r>
                <a:r>
                  <a:rPr lang="en-US" sz="2200" b="1" dirty="0"/>
                  <a:t>0.</a:t>
                </a:r>
                <a:endParaRPr lang="en-US" sz="22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5EE91CE-7546-3641-9648-CF2470B08CE8}"/>
                  </a:ext>
                </a:extLst>
              </p:cNvPr>
              <p:cNvSpPr txBox="1"/>
              <p:nvPr/>
            </p:nvSpPr>
            <p:spPr>
              <a:xfrm>
                <a:off x="1981200" y="1382787"/>
                <a:ext cx="11137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input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E65128-3169-4A4B-B560-8450A6137A34}"/>
                  </a:ext>
                </a:extLst>
              </p:cNvPr>
              <p:cNvSpPr txBox="1"/>
              <p:nvPr/>
            </p:nvSpPr>
            <p:spPr>
              <a:xfrm>
                <a:off x="1686150" y="3225119"/>
                <a:ext cx="142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output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BE6594-0F6E-0F42-A595-0012E277ACE8}"/>
                  </a:ext>
                </a:extLst>
              </p:cNvPr>
              <p:cNvSpPr txBox="1"/>
              <p:nvPr/>
            </p:nvSpPr>
            <p:spPr>
              <a:xfrm>
                <a:off x="1085637" y="2073951"/>
                <a:ext cx="142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control</a:t>
                </a: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B436A42-9EE5-0A42-8229-C31FD4159DEA}"/>
                </a:ext>
              </a:extLst>
            </p:cNvPr>
            <p:cNvSpPr/>
            <p:nvPr/>
          </p:nvSpPr>
          <p:spPr>
            <a:xfrm>
              <a:off x="5440862" y="2727869"/>
              <a:ext cx="259262" cy="259262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22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0BAD-2A40-E84D-956C-0B7CE80D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diversity… in infinite combinations </a:t>
            </a:r>
            <a:r>
              <a:rPr lang="en-US" sz="2000" dirty="0"/>
              <a:t>(animated)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EFCBB-EF5A-F14B-AA68-421C92A0C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533398"/>
          </a:xfrm>
        </p:spPr>
        <p:txBody>
          <a:bodyPr/>
          <a:lstStyle/>
          <a:p>
            <a:r>
              <a:rPr lang="en-US" dirty="0"/>
              <a:t>from these switches, we build… </a:t>
            </a:r>
            <a:r>
              <a:rPr lang="en-US" i="1" dirty="0"/>
              <a:t>everything.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E1E9C-EA8F-D740-89A7-B006E93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19C8F-96D9-FF4A-B077-C6E2A0EB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37C3BF-80CE-0147-ABBF-1E2D7B3711C1}"/>
              </a:ext>
            </a:extLst>
          </p:cNvPr>
          <p:cNvGrpSpPr/>
          <p:nvPr/>
        </p:nvGrpSpPr>
        <p:grpSpPr>
          <a:xfrm>
            <a:off x="609600" y="1241256"/>
            <a:ext cx="2352143" cy="3883920"/>
            <a:chOff x="1685029" y="1180614"/>
            <a:chExt cx="1975472" cy="32619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38B612-574F-224A-B0F6-C89BF572FEE5}"/>
                </a:ext>
              </a:extLst>
            </p:cNvPr>
            <p:cNvGrpSpPr/>
            <p:nvPr/>
          </p:nvGrpSpPr>
          <p:grpSpPr>
            <a:xfrm>
              <a:off x="2461390" y="2805839"/>
              <a:ext cx="549019" cy="1139517"/>
              <a:chOff x="685800" y="1553378"/>
              <a:chExt cx="1385371" cy="2875403"/>
            </a:xfrm>
          </p:grpSpPr>
          <p:sp>
            <p:nvSpPr>
              <p:cNvPr id="12" name="Freeform: Shape 20">
                <a:extLst>
                  <a:ext uri="{FF2B5EF4-FFF2-40B4-BE49-F238E27FC236}">
                    <a16:creationId xmlns:a16="http://schemas.microsoft.com/office/drawing/2014/main" id="{E00834A3-833A-B449-AEC2-955691076D62}"/>
                  </a:ext>
                </a:extLst>
              </p:cNvPr>
              <p:cNvSpPr/>
              <p:nvPr/>
            </p:nvSpPr>
            <p:spPr>
              <a:xfrm>
                <a:off x="1608463" y="1553378"/>
                <a:ext cx="462708" cy="2875403"/>
              </a:xfrm>
              <a:custGeom>
                <a:avLst/>
                <a:gdLst>
                  <a:gd name="connsiteX0" fmla="*/ 451691 w 2324559"/>
                  <a:gd name="connsiteY0" fmla="*/ 0 h 2875403"/>
                  <a:gd name="connsiteX1" fmla="*/ 451691 w 2324559"/>
                  <a:gd name="connsiteY1" fmla="*/ 749147 h 2875403"/>
                  <a:gd name="connsiteX2" fmla="*/ 0 w 2324559"/>
                  <a:gd name="connsiteY2" fmla="*/ 749147 h 2875403"/>
                  <a:gd name="connsiteX3" fmla="*/ 0 w 2324559"/>
                  <a:gd name="connsiteY3" fmla="*/ 1961003 h 2875403"/>
                  <a:gd name="connsiteX4" fmla="*/ 462708 w 2324559"/>
                  <a:gd name="connsiteY4" fmla="*/ 1961003 h 2875403"/>
                  <a:gd name="connsiteX5" fmla="*/ 462708 w 2324559"/>
                  <a:gd name="connsiteY5" fmla="*/ 2875403 h 2875403"/>
                  <a:gd name="connsiteX6" fmla="*/ 2324559 w 2324559"/>
                  <a:gd name="connsiteY6" fmla="*/ 2610998 h 2875403"/>
                  <a:gd name="connsiteX0" fmla="*/ 451691 w 462708"/>
                  <a:gd name="connsiteY0" fmla="*/ 0 h 2875403"/>
                  <a:gd name="connsiteX1" fmla="*/ 451691 w 462708"/>
                  <a:gd name="connsiteY1" fmla="*/ 749147 h 2875403"/>
                  <a:gd name="connsiteX2" fmla="*/ 0 w 462708"/>
                  <a:gd name="connsiteY2" fmla="*/ 749147 h 2875403"/>
                  <a:gd name="connsiteX3" fmla="*/ 0 w 462708"/>
                  <a:gd name="connsiteY3" fmla="*/ 1961003 h 2875403"/>
                  <a:gd name="connsiteX4" fmla="*/ 462708 w 462708"/>
                  <a:gd name="connsiteY4" fmla="*/ 1961003 h 2875403"/>
                  <a:gd name="connsiteX5" fmla="*/ 462708 w 462708"/>
                  <a:gd name="connsiteY5" fmla="*/ 2875403 h 287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708" h="2875403">
                    <a:moveTo>
                      <a:pt x="451691" y="0"/>
                    </a:moveTo>
                    <a:lnTo>
                      <a:pt x="451691" y="749147"/>
                    </a:lnTo>
                    <a:lnTo>
                      <a:pt x="0" y="749147"/>
                    </a:lnTo>
                    <a:lnTo>
                      <a:pt x="0" y="1961003"/>
                    </a:lnTo>
                    <a:lnTo>
                      <a:pt x="462708" y="1961003"/>
                    </a:lnTo>
                    <a:lnTo>
                      <a:pt x="462708" y="2875403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A240589-7720-1948-BA52-31F076DC2FB8}"/>
                  </a:ext>
                </a:extLst>
              </p:cNvPr>
              <p:cNvCxnSpPr/>
              <p:nvPr/>
            </p:nvCxnSpPr>
            <p:spPr>
              <a:xfrm>
                <a:off x="1447800" y="2302525"/>
                <a:ext cx="0" cy="12118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DFDD769-8D5D-7545-9894-A7F0111B75D3}"/>
                  </a:ext>
                </a:extLst>
              </p:cNvPr>
              <p:cNvCxnSpPr/>
              <p:nvPr/>
            </p:nvCxnSpPr>
            <p:spPr>
              <a:xfrm flipH="1">
                <a:off x="685800" y="2857500"/>
                <a:ext cx="76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E27B82-06D9-6F4A-9B13-95667CDB55FD}"/>
                </a:ext>
              </a:extLst>
            </p:cNvPr>
            <p:cNvGrpSpPr/>
            <p:nvPr/>
          </p:nvGrpSpPr>
          <p:grpSpPr>
            <a:xfrm>
              <a:off x="2438400" y="1665135"/>
              <a:ext cx="572010" cy="1139517"/>
              <a:chOff x="5076777" y="1839657"/>
              <a:chExt cx="1133000" cy="225708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1117270-2368-E947-A42F-DF40FF52DEC0}"/>
                  </a:ext>
                </a:extLst>
              </p:cNvPr>
              <p:cNvGrpSpPr/>
              <p:nvPr/>
            </p:nvGrpSpPr>
            <p:grpSpPr>
              <a:xfrm>
                <a:off x="5076777" y="1839657"/>
                <a:ext cx="1133000" cy="2257081"/>
                <a:chOff x="627788" y="1553378"/>
                <a:chExt cx="1443383" cy="2875403"/>
              </a:xfrm>
            </p:grpSpPr>
            <p:sp>
              <p:nvSpPr>
                <p:cNvPr id="23" name="Freeform: Shape 20">
                  <a:extLst>
                    <a:ext uri="{FF2B5EF4-FFF2-40B4-BE49-F238E27FC236}">
                      <a16:creationId xmlns:a16="http://schemas.microsoft.com/office/drawing/2014/main" id="{34A0BDD8-B976-AE46-AEE1-FB7E095888DE}"/>
                    </a:ext>
                  </a:extLst>
                </p:cNvPr>
                <p:cNvSpPr/>
                <p:nvPr/>
              </p:nvSpPr>
              <p:spPr>
                <a:xfrm>
                  <a:off x="1608463" y="1553378"/>
                  <a:ext cx="462708" cy="2875403"/>
                </a:xfrm>
                <a:custGeom>
                  <a:avLst/>
                  <a:gdLst>
                    <a:gd name="connsiteX0" fmla="*/ 451691 w 2324559"/>
                    <a:gd name="connsiteY0" fmla="*/ 0 h 2875403"/>
                    <a:gd name="connsiteX1" fmla="*/ 451691 w 2324559"/>
                    <a:gd name="connsiteY1" fmla="*/ 749147 h 2875403"/>
                    <a:gd name="connsiteX2" fmla="*/ 0 w 2324559"/>
                    <a:gd name="connsiteY2" fmla="*/ 749147 h 2875403"/>
                    <a:gd name="connsiteX3" fmla="*/ 0 w 2324559"/>
                    <a:gd name="connsiteY3" fmla="*/ 1961003 h 2875403"/>
                    <a:gd name="connsiteX4" fmla="*/ 462708 w 2324559"/>
                    <a:gd name="connsiteY4" fmla="*/ 1961003 h 2875403"/>
                    <a:gd name="connsiteX5" fmla="*/ 462708 w 2324559"/>
                    <a:gd name="connsiteY5" fmla="*/ 2875403 h 2875403"/>
                    <a:gd name="connsiteX6" fmla="*/ 2324559 w 2324559"/>
                    <a:gd name="connsiteY6" fmla="*/ 2610998 h 2875403"/>
                    <a:gd name="connsiteX0" fmla="*/ 451691 w 462708"/>
                    <a:gd name="connsiteY0" fmla="*/ 0 h 2875403"/>
                    <a:gd name="connsiteX1" fmla="*/ 451691 w 462708"/>
                    <a:gd name="connsiteY1" fmla="*/ 749147 h 2875403"/>
                    <a:gd name="connsiteX2" fmla="*/ 0 w 462708"/>
                    <a:gd name="connsiteY2" fmla="*/ 749147 h 2875403"/>
                    <a:gd name="connsiteX3" fmla="*/ 0 w 462708"/>
                    <a:gd name="connsiteY3" fmla="*/ 1961003 h 2875403"/>
                    <a:gd name="connsiteX4" fmla="*/ 462708 w 462708"/>
                    <a:gd name="connsiteY4" fmla="*/ 1961003 h 2875403"/>
                    <a:gd name="connsiteX5" fmla="*/ 462708 w 462708"/>
                    <a:gd name="connsiteY5" fmla="*/ 2875403 h 2875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2708" h="2875403">
                      <a:moveTo>
                        <a:pt x="451691" y="0"/>
                      </a:moveTo>
                      <a:lnTo>
                        <a:pt x="451691" y="749147"/>
                      </a:lnTo>
                      <a:lnTo>
                        <a:pt x="0" y="749147"/>
                      </a:lnTo>
                      <a:lnTo>
                        <a:pt x="0" y="1961003"/>
                      </a:lnTo>
                      <a:lnTo>
                        <a:pt x="462708" y="1961003"/>
                      </a:lnTo>
                      <a:lnTo>
                        <a:pt x="462708" y="2875403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E8960E0-7E3B-9B4B-9BCC-2405E637B404}"/>
                    </a:ext>
                  </a:extLst>
                </p:cNvPr>
                <p:cNvCxnSpPr/>
                <p:nvPr/>
              </p:nvCxnSpPr>
              <p:spPr>
                <a:xfrm>
                  <a:off x="1447800" y="2302525"/>
                  <a:ext cx="0" cy="121185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AEDDA5A-5574-184D-A0AA-335017A781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788" y="2857500"/>
                  <a:ext cx="46382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24E63F6-0857-4249-9098-7FC5701971AA}"/>
                  </a:ext>
                </a:extLst>
              </p:cNvPr>
              <p:cNvSpPr/>
              <p:nvPr/>
            </p:nvSpPr>
            <p:spPr>
              <a:xfrm>
                <a:off x="5440862" y="2727869"/>
                <a:ext cx="259262" cy="25926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0D7A60-E504-EA4C-A6E6-FFA5AFE13D39}"/>
                </a:ext>
              </a:extLst>
            </p:cNvPr>
            <p:cNvSpPr txBox="1"/>
            <p:nvPr/>
          </p:nvSpPr>
          <p:spPr>
            <a:xfrm>
              <a:off x="2829912" y="1180614"/>
              <a:ext cx="353000" cy="491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41B4CB-30BD-BD48-B0DC-BE2447033CD4}"/>
                </a:ext>
              </a:extLst>
            </p:cNvPr>
            <p:cNvSpPr txBox="1"/>
            <p:nvPr/>
          </p:nvSpPr>
          <p:spPr>
            <a:xfrm>
              <a:off x="2832370" y="3951436"/>
              <a:ext cx="353000" cy="491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0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7683A41-47DA-784C-802B-3503B43063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8800" y="2804498"/>
              <a:ext cx="60960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634524-67DD-5146-BCA7-03B944822747}"/>
                </a:ext>
              </a:extLst>
            </p:cNvPr>
            <p:cNvCxnSpPr>
              <a:cxnSpLocks/>
            </p:cNvCxnSpPr>
            <p:nvPr/>
          </p:nvCxnSpPr>
          <p:spPr>
            <a:xfrm>
              <a:off x="2448232" y="2188838"/>
              <a:ext cx="0" cy="114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5CD51B8-C6DB-5F4A-B542-E572F00392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0411" y="2804498"/>
              <a:ext cx="5709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FE949E-A796-CA40-BC85-956FE44A9D95}"/>
                </a:ext>
              </a:extLst>
            </p:cNvPr>
            <p:cNvSpPr txBox="1"/>
            <p:nvPr/>
          </p:nvSpPr>
          <p:spPr>
            <a:xfrm>
              <a:off x="1685029" y="2326995"/>
              <a:ext cx="397427" cy="491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C7F2C5-D98C-C745-8044-1D40AF55069D}"/>
                </a:ext>
              </a:extLst>
            </p:cNvPr>
            <p:cNvSpPr txBox="1"/>
            <p:nvPr/>
          </p:nvSpPr>
          <p:spPr>
            <a:xfrm>
              <a:off x="3296730" y="2338243"/>
              <a:ext cx="363771" cy="491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Y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8525702-A095-1440-8007-67A380B323D7}"/>
                </a:ext>
              </a:extLst>
            </p:cNvPr>
            <p:cNvSpPr/>
            <p:nvPr/>
          </p:nvSpPr>
          <p:spPr>
            <a:xfrm>
              <a:off x="2940427" y="2739052"/>
              <a:ext cx="130892" cy="130892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841A144-2C6D-C34A-A671-4D5A2966DB70}"/>
                </a:ext>
              </a:extLst>
            </p:cNvPr>
            <p:cNvSpPr/>
            <p:nvPr/>
          </p:nvSpPr>
          <p:spPr>
            <a:xfrm>
              <a:off x="2372957" y="2739052"/>
              <a:ext cx="130892" cy="130892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704014-390E-8443-B0F9-A99155A0B458}"/>
              </a:ext>
            </a:extLst>
          </p:cNvPr>
          <p:cNvGrpSpPr/>
          <p:nvPr/>
        </p:nvGrpSpPr>
        <p:grpSpPr>
          <a:xfrm>
            <a:off x="377101" y="2430015"/>
            <a:ext cx="2853032" cy="2117776"/>
            <a:chOff x="377101" y="2430015"/>
            <a:chExt cx="2853032" cy="211777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3D7D645-9A91-EB44-A281-4C14FA9CD455}"/>
                </a:ext>
              </a:extLst>
            </p:cNvPr>
            <p:cNvGrpSpPr/>
            <p:nvPr/>
          </p:nvGrpSpPr>
          <p:grpSpPr>
            <a:xfrm>
              <a:off x="771737" y="2430015"/>
              <a:ext cx="1112768" cy="1373426"/>
              <a:chOff x="933184" y="2582415"/>
              <a:chExt cx="1112768" cy="1373426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834E8F7-8854-224F-B9A6-C50E6F3020ED}"/>
                  </a:ext>
                </a:extLst>
              </p:cNvPr>
              <p:cNvCxnSpPr/>
              <p:nvPr/>
            </p:nvCxnSpPr>
            <p:spPr>
              <a:xfrm flipH="1">
                <a:off x="1686393" y="3944133"/>
                <a:ext cx="359559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55A9632-A6A5-7443-B56E-C31B0BFCD52C}"/>
                  </a:ext>
                </a:extLst>
              </p:cNvPr>
              <p:cNvCxnSpPr>
                <a:cxnSpLocks/>
                <a:stCxn id="17" idx="2"/>
              </p:cNvCxnSpPr>
              <p:nvPr/>
            </p:nvCxnSpPr>
            <p:spPr>
              <a:xfrm flipH="1">
                <a:off x="1659021" y="2582415"/>
                <a:ext cx="227906" cy="351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FACBB12-6F14-D84E-8E22-063E0D3C05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3184" y="3327172"/>
                <a:ext cx="725837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0D3A5FA-5393-4F45-BF46-27C18D1E34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0726" y="2594122"/>
                <a:ext cx="0" cy="1361719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7F31197-3906-9149-8580-8DD6E2566450}"/>
                </a:ext>
              </a:extLst>
            </p:cNvPr>
            <p:cNvSpPr txBox="1"/>
            <p:nvPr/>
          </p:nvSpPr>
          <p:spPr>
            <a:xfrm>
              <a:off x="377101" y="2882384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9" name="Freeform: Shape 20">
              <a:extLst>
                <a:ext uri="{FF2B5EF4-FFF2-40B4-BE49-F238E27FC236}">
                  <a16:creationId xmlns:a16="http://schemas.microsoft.com/office/drawing/2014/main" id="{BCD559F3-A49A-BA4B-830E-1B25152F8B1B}"/>
                </a:ext>
              </a:extLst>
            </p:cNvPr>
            <p:cNvSpPr/>
            <p:nvPr/>
          </p:nvSpPr>
          <p:spPr>
            <a:xfrm>
              <a:off x="1969777" y="3190998"/>
              <a:ext cx="218334" cy="1356793"/>
            </a:xfrm>
            <a:custGeom>
              <a:avLst/>
              <a:gdLst>
                <a:gd name="connsiteX0" fmla="*/ 451691 w 2324559"/>
                <a:gd name="connsiteY0" fmla="*/ 0 h 2875403"/>
                <a:gd name="connsiteX1" fmla="*/ 451691 w 2324559"/>
                <a:gd name="connsiteY1" fmla="*/ 749147 h 2875403"/>
                <a:gd name="connsiteX2" fmla="*/ 0 w 2324559"/>
                <a:gd name="connsiteY2" fmla="*/ 749147 h 2875403"/>
                <a:gd name="connsiteX3" fmla="*/ 0 w 2324559"/>
                <a:gd name="connsiteY3" fmla="*/ 1961003 h 2875403"/>
                <a:gd name="connsiteX4" fmla="*/ 462708 w 2324559"/>
                <a:gd name="connsiteY4" fmla="*/ 1961003 h 2875403"/>
                <a:gd name="connsiteX5" fmla="*/ 462708 w 2324559"/>
                <a:gd name="connsiteY5" fmla="*/ 2875403 h 2875403"/>
                <a:gd name="connsiteX6" fmla="*/ 2324559 w 2324559"/>
                <a:gd name="connsiteY6" fmla="*/ 2610998 h 2875403"/>
                <a:gd name="connsiteX0" fmla="*/ 451691 w 462708"/>
                <a:gd name="connsiteY0" fmla="*/ 0 h 2875403"/>
                <a:gd name="connsiteX1" fmla="*/ 451691 w 462708"/>
                <a:gd name="connsiteY1" fmla="*/ 749147 h 2875403"/>
                <a:gd name="connsiteX2" fmla="*/ 0 w 462708"/>
                <a:gd name="connsiteY2" fmla="*/ 749147 h 2875403"/>
                <a:gd name="connsiteX3" fmla="*/ 0 w 462708"/>
                <a:gd name="connsiteY3" fmla="*/ 1961003 h 2875403"/>
                <a:gd name="connsiteX4" fmla="*/ 462708 w 462708"/>
                <a:gd name="connsiteY4" fmla="*/ 1961003 h 2875403"/>
                <a:gd name="connsiteX5" fmla="*/ 462708 w 462708"/>
                <a:gd name="connsiteY5" fmla="*/ 2875403 h 287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708" h="2875403">
                  <a:moveTo>
                    <a:pt x="451691" y="0"/>
                  </a:moveTo>
                  <a:lnTo>
                    <a:pt x="451691" y="749147"/>
                  </a:lnTo>
                  <a:lnTo>
                    <a:pt x="0" y="749147"/>
                  </a:lnTo>
                  <a:lnTo>
                    <a:pt x="0" y="1961003"/>
                  </a:lnTo>
                  <a:lnTo>
                    <a:pt x="462708" y="1961003"/>
                  </a:lnTo>
                  <a:lnTo>
                    <a:pt x="462708" y="2875403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10AD056-BF74-5743-B84F-E4FF1AE06B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2295" y="3175202"/>
              <a:ext cx="67986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1E2BD01-4677-FA44-B365-D905D648F9EE}"/>
                </a:ext>
              </a:extLst>
            </p:cNvPr>
            <p:cNvSpPr txBox="1"/>
            <p:nvPr/>
          </p:nvSpPr>
          <p:spPr>
            <a:xfrm>
              <a:off x="2809825" y="2898610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1B915EB-C2D4-8F43-A41A-F0A7D4032A5B}"/>
              </a:ext>
            </a:extLst>
          </p:cNvPr>
          <p:cNvGrpSpPr/>
          <p:nvPr/>
        </p:nvGrpSpPr>
        <p:grpSpPr>
          <a:xfrm>
            <a:off x="377101" y="1822238"/>
            <a:ext cx="2853032" cy="1979069"/>
            <a:chOff x="4438722" y="1338812"/>
            <a:chExt cx="2853032" cy="197906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170F16F-3F8E-3E49-A377-404E2AAD9C5F}"/>
                </a:ext>
              </a:extLst>
            </p:cNvPr>
            <p:cNvGrpSpPr/>
            <p:nvPr/>
          </p:nvGrpSpPr>
          <p:grpSpPr>
            <a:xfrm>
              <a:off x="4833358" y="1944455"/>
              <a:ext cx="1112768" cy="1373426"/>
              <a:chOff x="933184" y="2582415"/>
              <a:chExt cx="1112768" cy="1373426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FCF4E69-1DD0-8946-9E2A-D13A0EFC1966}"/>
                  </a:ext>
                </a:extLst>
              </p:cNvPr>
              <p:cNvCxnSpPr/>
              <p:nvPr/>
            </p:nvCxnSpPr>
            <p:spPr>
              <a:xfrm flipH="1">
                <a:off x="1686393" y="3944133"/>
                <a:ext cx="359559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37B6207-42B2-BF48-B9CC-53A0F454C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59021" y="2582415"/>
                <a:ext cx="227906" cy="351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9C68902A-DA41-824C-9A66-BB9B63260C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3184" y="3327172"/>
                <a:ext cx="725837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57FB63EE-3644-AF45-98D1-B9217A8C59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0726" y="2594122"/>
                <a:ext cx="0" cy="136171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E20C430-9EF7-E848-BD36-0B203FC890C8}"/>
                </a:ext>
              </a:extLst>
            </p:cNvPr>
            <p:cNvSpPr txBox="1"/>
            <p:nvPr/>
          </p:nvSpPr>
          <p:spPr>
            <a:xfrm>
              <a:off x="4438722" y="2396824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6" name="Freeform: Shape 20">
              <a:extLst>
                <a:ext uri="{FF2B5EF4-FFF2-40B4-BE49-F238E27FC236}">
                  <a16:creationId xmlns:a16="http://schemas.microsoft.com/office/drawing/2014/main" id="{E30B031B-9991-AE41-AB7C-017ACC106629}"/>
                </a:ext>
              </a:extLst>
            </p:cNvPr>
            <p:cNvSpPr/>
            <p:nvPr/>
          </p:nvSpPr>
          <p:spPr>
            <a:xfrm>
              <a:off x="6025582" y="1338812"/>
              <a:ext cx="218334" cy="1356793"/>
            </a:xfrm>
            <a:custGeom>
              <a:avLst/>
              <a:gdLst>
                <a:gd name="connsiteX0" fmla="*/ 451691 w 2324559"/>
                <a:gd name="connsiteY0" fmla="*/ 0 h 2875403"/>
                <a:gd name="connsiteX1" fmla="*/ 451691 w 2324559"/>
                <a:gd name="connsiteY1" fmla="*/ 749147 h 2875403"/>
                <a:gd name="connsiteX2" fmla="*/ 0 w 2324559"/>
                <a:gd name="connsiteY2" fmla="*/ 749147 h 2875403"/>
                <a:gd name="connsiteX3" fmla="*/ 0 w 2324559"/>
                <a:gd name="connsiteY3" fmla="*/ 1961003 h 2875403"/>
                <a:gd name="connsiteX4" fmla="*/ 462708 w 2324559"/>
                <a:gd name="connsiteY4" fmla="*/ 1961003 h 2875403"/>
                <a:gd name="connsiteX5" fmla="*/ 462708 w 2324559"/>
                <a:gd name="connsiteY5" fmla="*/ 2875403 h 2875403"/>
                <a:gd name="connsiteX6" fmla="*/ 2324559 w 2324559"/>
                <a:gd name="connsiteY6" fmla="*/ 2610998 h 2875403"/>
                <a:gd name="connsiteX0" fmla="*/ 451691 w 462708"/>
                <a:gd name="connsiteY0" fmla="*/ 0 h 2875403"/>
                <a:gd name="connsiteX1" fmla="*/ 451691 w 462708"/>
                <a:gd name="connsiteY1" fmla="*/ 749147 h 2875403"/>
                <a:gd name="connsiteX2" fmla="*/ 0 w 462708"/>
                <a:gd name="connsiteY2" fmla="*/ 749147 h 2875403"/>
                <a:gd name="connsiteX3" fmla="*/ 0 w 462708"/>
                <a:gd name="connsiteY3" fmla="*/ 1961003 h 2875403"/>
                <a:gd name="connsiteX4" fmla="*/ 462708 w 462708"/>
                <a:gd name="connsiteY4" fmla="*/ 1961003 h 2875403"/>
                <a:gd name="connsiteX5" fmla="*/ 462708 w 462708"/>
                <a:gd name="connsiteY5" fmla="*/ 2875403 h 287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708" h="2875403">
                  <a:moveTo>
                    <a:pt x="451691" y="0"/>
                  </a:moveTo>
                  <a:lnTo>
                    <a:pt x="451691" y="749147"/>
                  </a:lnTo>
                  <a:lnTo>
                    <a:pt x="0" y="749147"/>
                  </a:lnTo>
                  <a:lnTo>
                    <a:pt x="0" y="1961003"/>
                  </a:lnTo>
                  <a:lnTo>
                    <a:pt x="462708" y="1961003"/>
                  </a:lnTo>
                  <a:lnTo>
                    <a:pt x="462708" y="2875403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0000"/>
                </a:solidFill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3665F51-04BE-BA4F-86B3-EC400CC586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3916" y="2689642"/>
              <a:ext cx="67986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F7E7A64-2057-0E42-A5E9-2F0469620361}"/>
                </a:ext>
              </a:extLst>
            </p:cNvPr>
            <p:cNvSpPr txBox="1"/>
            <p:nvPr/>
          </p:nvSpPr>
          <p:spPr>
            <a:xfrm>
              <a:off x="6871446" y="2413050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C2A25F3A-ACF1-D24D-8D43-D46E4E39EB60}"/>
              </a:ext>
            </a:extLst>
          </p:cNvPr>
          <p:cNvSpPr txBox="1"/>
          <p:nvPr/>
        </p:nvSpPr>
        <p:spPr>
          <a:xfrm>
            <a:off x="3446175" y="1850173"/>
            <a:ext cx="5275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B050"/>
                </a:solidFill>
              </a:rPr>
              <a:t>when </a:t>
            </a:r>
            <a:r>
              <a:rPr lang="en-US" sz="2200" b="1" dirty="0">
                <a:solidFill>
                  <a:srgbClr val="00B050"/>
                </a:solidFill>
              </a:rPr>
              <a:t>A = 1</a:t>
            </a:r>
            <a:r>
              <a:rPr lang="en-US" sz="2200" dirty="0">
                <a:solidFill>
                  <a:srgbClr val="00B050"/>
                </a:solidFill>
              </a:rPr>
              <a:t>, the top switch is open and the bottom switch is closed, so </a:t>
            </a:r>
            <a:r>
              <a:rPr lang="en-US" sz="2200" b="1" dirty="0">
                <a:solidFill>
                  <a:srgbClr val="00B050"/>
                </a:solidFill>
              </a:rPr>
              <a:t>Y = 0</a:t>
            </a:r>
            <a:r>
              <a:rPr lang="en-US" sz="22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FF7A976-2B26-CE45-B5A5-F049D218A9D1}"/>
              </a:ext>
            </a:extLst>
          </p:cNvPr>
          <p:cNvSpPr txBox="1"/>
          <p:nvPr/>
        </p:nvSpPr>
        <p:spPr>
          <a:xfrm>
            <a:off x="3446175" y="2792978"/>
            <a:ext cx="5275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when </a:t>
            </a:r>
            <a:r>
              <a:rPr lang="en-US" sz="2200" b="1" dirty="0">
                <a:solidFill>
                  <a:srgbClr val="FF0000"/>
                </a:solidFill>
              </a:rPr>
              <a:t>A = 0</a:t>
            </a:r>
            <a:r>
              <a:rPr lang="en-US" sz="2200" dirty="0">
                <a:solidFill>
                  <a:srgbClr val="FF0000"/>
                </a:solidFill>
              </a:rPr>
              <a:t>, the top switch is closed and the bottom switch is open, so </a:t>
            </a:r>
            <a:r>
              <a:rPr lang="en-US" sz="2200" b="1" dirty="0">
                <a:solidFill>
                  <a:srgbClr val="FF0000"/>
                </a:solidFill>
              </a:rPr>
              <a:t>Y = 1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FFBFE2D-D757-9F46-9D4A-73CA1E8AAB08}"/>
              </a:ext>
            </a:extLst>
          </p:cNvPr>
          <p:cNvSpPr txBox="1"/>
          <p:nvPr/>
        </p:nvSpPr>
        <p:spPr>
          <a:xfrm>
            <a:off x="3446175" y="3717248"/>
            <a:ext cx="5275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what </a:t>
            </a:r>
            <a:r>
              <a:rPr lang="en-US" sz="2200" b="1" dirty="0" err="1"/>
              <a:t>boolean</a:t>
            </a:r>
            <a:r>
              <a:rPr lang="en-US" sz="2200" b="1" dirty="0"/>
              <a:t> function</a:t>
            </a:r>
            <a:r>
              <a:rPr lang="en-US" sz="2200" dirty="0"/>
              <a:t> is this?</a:t>
            </a:r>
          </a:p>
        </p:txBody>
      </p:sp>
    </p:spTree>
    <p:extLst>
      <p:ext uri="{BB962C8B-B14F-4D97-AF65-F5344CB8AC3E}">
        <p14:creationId xmlns:p14="http://schemas.microsoft.com/office/powerpoint/2010/main" val="2475575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Schematics</a:t>
            </a:r>
            <a:br>
              <a:rPr lang="en-US" dirty="0"/>
            </a:br>
            <a:r>
              <a:rPr lang="en-US" sz="2400" dirty="0"/>
              <a:t>Okay, start studying here!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02 - C - Basics">
  <a:themeElements>
    <a:clrScheme name="Custom 2">
      <a:dk1>
        <a:srgbClr val="000000"/>
      </a:dk1>
      <a:lt1>
        <a:srgbClr val="FFFFFF"/>
      </a:lt1>
      <a:dk2>
        <a:srgbClr val="3B481E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egoe WP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fall_2017" id="{93D034CE-FEB5-4D4D-96F7-6B7F8A5EB99A}" vid="{194AE869-5029-ED49-81EA-C574BDDBE6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30182</TotalTime>
  <Words>2530</Words>
  <Application>Microsoft Macintosh PowerPoint</Application>
  <PresentationFormat>On-screen Show (16:10)</PresentationFormat>
  <Paragraphs>408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Consolas</vt:lpstr>
      <vt:lpstr>Courier New</vt:lpstr>
      <vt:lpstr>Segoe UI</vt:lpstr>
      <vt:lpstr>Segoe WP Semibold</vt:lpstr>
      <vt:lpstr>Trebuchet MS</vt:lpstr>
      <vt:lpstr>Wingdings</vt:lpstr>
      <vt:lpstr>1_02 - C - Basics</vt:lpstr>
      <vt:lpstr>Gates and Wires</vt:lpstr>
      <vt:lpstr>Class announcements</vt:lpstr>
      <vt:lpstr>How ICs are made (a For Fun and Context™ section, don’t study)</vt:lpstr>
      <vt:lpstr>How ICs (integrated circuits) are made</vt:lpstr>
      <vt:lpstr>How ICs (integrated circuits) are made</vt:lpstr>
      <vt:lpstr>Manufacturing yield</vt:lpstr>
      <vt:lpstr>The fundamental unit: Transistors</vt:lpstr>
      <vt:lpstr>Infinite diversity… in infinite combinations (animated)</vt:lpstr>
      <vt:lpstr>Schematics Okay, start studying here!</vt:lpstr>
      <vt:lpstr>From writing to drawing</vt:lpstr>
      <vt:lpstr>Go with the flow</vt:lpstr>
      <vt:lpstr>Everything happens so much</vt:lpstr>
      <vt:lpstr>Boolean Functions  and Gates</vt:lpstr>
      <vt:lpstr>Boolean functions and truth tables</vt:lpstr>
      <vt:lpstr>Boolean logic formalisms</vt:lpstr>
      <vt:lpstr>Gates</vt:lpstr>
      <vt:lpstr>AND, OR, and… XOR?</vt:lpstr>
      <vt:lpstr>If you give an electrical engineer a NAND gate…</vt:lpstr>
      <vt:lpstr>Solving some simple problems with gates</vt:lpstr>
      <vt:lpstr>Inputs, Outputs, and Wires (in Logisim) (we won’t do these slides in class, but you can refer to them for lab 5)</vt:lpstr>
      <vt:lpstr>Logisim's Inputs and Outputs</vt:lpstr>
      <vt:lpstr>Other kinds of inputs and outputs</vt:lpstr>
      <vt:lpstr>What's a wire?</vt:lpstr>
      <vt:lpstr>Logisim's wire colors</vt:lpstr>
      <vt:lpstr>What causes red error wires?</vt:lpstr>
      <vt:lpstr>But this is totally OK</vt:lpstr>
      <vt:lpstr>Tunnel time</vt:lpstr>
      <vt:lpstr>What is real?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Computer Organization and Assembly!</dc:title>
  <dc:creator>Billingsley, Jarrett F</dc:creator>
  <cp:lastModifiedBy>Billingsley, Jarrett F</cp:lastModifiedBy>
  <cp:revision>439</cp:revision>
  <cp:lastPrinted>2017-09-07T03:08:04Z</cp:lastPrinted>
  <dcterms:created xsi:type="dcterms:W3CDTF">2017-08-16T23:52:35Z</dcterms:created>
  <dcterms:modified xsi:type="dcterms:W3CDTF">2024-03-03T16:55:12Z</dcterms:modified>
</cp:coreProperties>
</file>